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Caveat"/>
      <p:regular r:id="rId36"/>
      <p:bold r:id="rId37"/>
    </p:embeddedFont>
    <p:embeddedFont>
      <p:font typeface="Amatic SC"/>
      <p:regular r:id="rId38"/>
      <p:bold r:id="rId39"/>
    </p:embeddedFont>
    <p:embeddedFont>
      <p:font typeface="Lobster"/>
      <p:regular r:id="rId40"/>
    </p:embeddedFont>
    <p:embeddedFont>
      <p:font typeface="Source Code Pro"/>
      <p:regular r:id="rId41"/>
      <p:bold r:id="rId42"/>
      <p:italic r:id="rId43"/>
      <p:boldItalic r:id="rId44"/>
    </p:embeddedFont>
    <p:embeddedFont>
      <p:font typeface="Permanent Marker"/>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obster-regular.fntdata"/><Relationship Id="rId20" Type="http://schemas.openxmlformats.org/officeDocument/2006/relationships/slide" Target="slides/slide16.xml"/><Relationship Id="rId42" Type="http://schemas.openxmlformats.org/officeDocument/2006/relationships/font" Target="fonts/SourceCodePro-bold.fntdata"/><Relationship Id="rId41" Type="http://schemas.openxmlformats.org/officeDocument/2006/relationships/font" Target="fonts/SourceCodePro-regular.fntdata"/><Relationship Id="rId22" Type="http://schemas.openxmlformats.org/officeDocument/2006/relationships/slide" Target="slides/slide18.xml"/><Relationship Id="rId44" Type="http://schemas.openxmlformats.org/officeDocument/2006/relationships/font" Target="fonts/SourceCodePro-boldItalic.fntdata"/><Relationship Id="rId21" Type="http://schemas.openxmlformats.org/officeDocument/2006/relationships/slide" Target="slides/slide17.xml"/><Relationship Id="rId43" Type="http://schemas.openxmlformats.org/officeDocument/2006/relationships/font" Target="fonts/SourceCodePro-italic.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PermanentMark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aveat-bold.fntdata"/><Relationship Id="rId14" Type="http://schemas.openxmlformats.org/officeDocument/2006/relationships/slide" Target="slides/slide10.xml"/><Relationship Id="rId36" Type="http://schemas.openxmlformats.org/officeDocument/2006/relationships/font" Target="fonts/Caveat-regular.fntdata"/><Relationship Id="rId17" Type="http://schemas.openxmlformats.org/officeDocument/2006/relationships/slide" Target="slides/slide13.xml"/><Relationship Id="rId39" Type="http://schemas.openxmlformats.org/officeDocument/2006/relationships/font" Target="fonts/AmaticSC-bold.fntdata"/><Relationship Id="rId16" Type="http://schemas.openxmlformats.org/officeDocument/2006/relationships/slide" Target="slides/slide12.xml"/><Relationship Id="rId38" Type="http://schemas.openxmlformats.org/officeDocument/2006/relationships/font" Target="fonts/AmaticSC-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e9283b43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6e9283b434_0_3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e9283b43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6e9283b434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e9283b434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e9283b43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e5d9e9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6e5d9e96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e9283b434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6e9283b434_0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e9283b434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6e9283b434_0_3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e9283b434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6e9283b434_0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e926757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6e9267576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e9267576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6e92675764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e9267576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e9267576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ea2229d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6ea2229d1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ea2229d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6ea2229d10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ea2229d1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6ea2229d1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eaf304b33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eaf304b3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ea2229d1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6ea2229d10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eaf304b33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eaf304b3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ea2229d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6ea2229d10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ea2229d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6ea2229d1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eaf304b33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eaf304b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eaf303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6eaf3033c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eaf304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6eaf304b3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eaf304b3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6eaf304b33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ebac47649_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ebac4764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e9283b43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e9283b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52" name="Shape 52"/>
        <p:cNvGrpSpPr/>
        <p:nvPr/>
      </p:nvGrpSpPr>
      <p:grpSpPr>
        <a:xfrm>
          <a:off x="0" y="0"/>
          <a:ext cx="0" cy="0"/>
          <a:chOff x="0" y="0"/>
          <a:chExt cx="0" cy="0"/>
        </a:xfrm>
      </p:grpSpPr>
      <p:sp>
        <p:nvSpPr>
          <p:cNvPr id="53" name="Google Shape;53;p13"/>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4200"/>
              <a:buNone/>
              <a:defRPr/>
            </a:lvl1pPr>
            <a:lvl2pPr lvl="1" rtl="0" algn="l">
              <a:spcBef>
                <a:spcPts val="0"/>
              </a:spcBef>
              <a:spcAft>
                <a:spcPts val="0"/>
              </a:spcAft>
              <a:buSzPts val="4200"/>
              <a:buNone/>
              <a:defRPr/>
            </a:lvl2pPr>
            <a:lvl3pPr lvl="2" rtl="0" algn="l">
              <a:spcBef>
                <a:spcPts val="0"/>
              </a:spcBef>
              <a:spcAft>
                <a:spcPts val="0"/>
              </a:spcAft>
              <a:buSzPts val="4200"/>
              <a:buNone/>
              <a:defRPr/>
            </a:lvl3pPr>
            <a:lvl4pPr lvl="3" rtl="0" algn="l">
              <a:spcBef>
                <a:spcPts val="0"/>
              </a:spcBef>
              <a:spcAft>
                <a:spcPts val="0"/>
              </a:spcAft>
              <a:buSzPts val="4200"/>
              <a:buNone/>
              <a:defRPr/>
            </a:lvl4pPr>
            <a:lvl5pPr lvl="4" rtl="0" algn="l">
              <a:spcBef>
                <a:spcPts val="0"/>
              </a:spcBef>
              <a:spcAft>
                <a:spcPts val="0"/>
              </a:spcAft>
              <a:buSzPts val="4200"/>
              <a:buNone/>
              <a:defRPr/>
            </a:lvl5pPr>
            <a:lvl6pPr lvl="5" rtl="0" algn="l">
              <a:spcBef>
                <a:spcPts val="0"/>
              </a:spcBef>
              <a:spcAft>
                <a:spcPts val="0"/>
              </a:spcAft>
              <a:buSzPts val="4200"/>
              <a:buNone/>
              <a:defRPr/>
            </a:lvl6pPr>
            <a:lvl7pPr lvl="6" rtl="0" algn="l">
              <a:spcBef>
                <a:spcPts val="0"/>
              </a:spcBef>
              <a:spcAft>
                <a:spcPts val="0"/>
              </a:spcAft>
              <a:buSzPts val="4200"/>
              <a:buNone/>
              <a:defRPr/>
            </a:lvl7pPr>
            <a:lvl8pPr lvl="7" rtl="0" algn="l">
              <a:spcBef>
                <a:spcPts val="0"/>
              </a:spcBef>
              <a:spcAft>
                <a:spcPts val="0"/>
              </a:spcAft>
              <a:buSzPts val="4200"/>
              <a:buNone/>
              <a:defRPr/>
            </a:lvl8pPr>
            <a:lvl9pPr lvl="8" rtl="0" algn="l">
              <a:spcBef>
                <a:spcPts val="0"/>
              </a:spcBef>
              <a:spcAft>
                <a:spcPts val="0"/>
              </a:spcAft>
              <a:buSzPts val="4200"/>
              <a:buNone/>
              <a:defRPr/>
            </a:lvl9pPr>
          </a:lstStyle>
          <a:p/>
        </p:txBody>
      </p:sp>
      <p:sp>
        <p:nvSpPr>
          <p:cNvPr id="54" name="Google Shape;54;p13"/>
          <p:cNvSpPr txBox="1"/>
          <p:nvPr>
            <p:ph idx="1" type="subTitle"/>
          </p:nvPr>
        </p:nvSpPr>
        <p:spPr>
          <a:xfrm>
            <a:off x="311760" y="1152360"/>
            <a:ext cx="8520000" cy="3416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800"/>
              <a:buNone/>
              <a:defRPr/>
            </a:lvl1pPr>
            <a:lvl2pPr lvl="1" rtl="0" algn="l">
              <a:spcBef>
                <a:spcPts val="1600"/>
              </a:spcBef>
              <a:spcAft>
                <a:spcPts val="0"/>
              </a:spcAft>
              <a:buSzPts val="1400"/>
              <a:buNone/>
              <a:defRPr/>
            </a:lvl2pPr>
            <a:lvl3pPr lvl="2" rtl="0" algn="l">
              <a:spcBef>
                <a:spcPts val="1600"/>
              </a:spcBef>
              <a:spcAft>
                <a:spcPts val="0"/>
              </a:spcAft>
              <a:buSzPts val="1400"/>
              <a:buNone/>
              <a:defRPr/>
            </a:lvl3pPr>
            <a:lvl4pPr lvl="3" rtl="0" algn="l">
              <a:spcBef>
                <a:spcPts val="1600"/>
              </a:spcBef>
              <a:spcAft>
                <a:spcPts val="0"/>
              </a:spcAft>
              <a:buSzPts val="1400"/>
              <a:buNone/>
              <a:defRPr/>
            </a:lvl4pPr>
            <a:lvl5pPr lvl="4" rtl="0" algn="l">
              <a:spcBef>
                <a:spcPts val="1600"/>
              </a:spcBef>
              <a:spcAft>
                <a:spcPts val="0"/>
              </a:spcAft>
              <a:buSzPts val="1400"/>
              <a:buNone/>
              <a:defRPr/>
            </a:lvl5pPr>
            <a:lvl6pPr lvl="5" rtl="0" algn="l">
              <a:spcBef>
                <a:spcPts val="1600"/>
              </a:spcBef>
              <a:spcAft>
                <a:spcPts val="0"/>
              </a:spcAft>
              <a:buSzPts val="1400"/>
              <a:buNone/>
              <a:defRPr/>
            </a:lvl6pPr>
            <a:lvl7pPr lvl="6" rtl="0" algn="l">
              <a:spcBef>
                <a:spcPts val="1600"/>
              </a:spcBef>
              <a:spcAft>
                <a:spcPts val="0"/>
              </a:spcAft>
              <a:buSzPts val="1400"/>
              <a:buNone/>
              <a:defRPr/>
            </a:lvl7pPr>
            <a:lvl8pPr lvl="7" rtl="0" algn="l">
              <a:spcBef>
                <a:spcPts val="1600"/>
              </a:spcBef>
              <a:spcAft>
                <a:spcPts val="0"/>
              </a:spcAft>
              <a:buSzPts val="1400"/>
              <a:buNone/>
              <a:defRPr/>
            </a:lvl8pPr>
            <a:lvl9pPr lvl="8" rtl="0" algn="l">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55" name="Shape 55"/>
        <p:cNvGrpSpPr/>
        <p:nvPr/>
      </p:nvGrpSpPr>
      <p:grpSpPr>
        <a:xfrm>
          <a:off x="0" y="0"/>
          <a:ext cx="0" cy="0"/>
          <a:chOff x="0" y="0"/>
          <a:chExt cx="0" cy="0"/>
        </a:xfrm>
      </p:grpSpPr>
      <p:sp>
        <p:nvSpPr>
          <p:cNvPr id="56" name="Google Shape;56;p1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4200"/>
              <a:buNone/>
              <a:defRPr/>
            </a:lvl1pPr>
            <a:lvl2pPr lvl="1" rtl="0" algn="l">
              <a:spcBef>
                <a:spcPts val="0"/>
              </a:spcBef>
              <a:spcAft>
                <a:spcPts val="0"/>
              </a:spcAft>
              <a:buSzPts val="4200"/>
              <a:buNone/>
              <a:defRPr/>
            </a:lvl2pPr>
            <a:lvl3pPr lvl="2" rtl="0" algn="l">
              <a:spcBef>
                <a:spcPts val="0"/>
              </a:spcBef>
              <a:spcAft>
                <a:spcPts val="0"/>
              </a:spcAft>
              <a:buSzPts val="4200"/>
              <a:buNone/>
              <a:defRPr/>
            </a:lvl3pPr>
            <a:lvl4pPr lvl="3" rtl="0" algn="l">
              <a:spcBef>
                <a:spcPts val="0"/>
              </a:spcBef>
              <a:spcAft>
                <a:spcPts val="0"/>
              </a:spcAft>
              <a:buSzPts val="4200"/>
              <a:buNone/>
              <a:defRPr/>
            </a:lvl4pPr>
            <a:lvl5pPr lvl="4" rtl="0" algn="l">
              <a:spcBef>
                <a:spcPts val="0"/>
              </a:spcBef>
              <a:spcAft>
                <a:spcPts val="0"/>
              </a:spcAft>
              <a:buSzPts val="4200"/>
              <a:buNone/>
              <a:defRPr/>
            </a:lvl5pPr>
            <a:lvl6pPr lvl="5" rtl="0" algn="l">
              <a:spcBef>
                <a:spcPts val="0"/>
              </a:spcBef>
              <a:spcAft>
                <a:spcPts val="0"/>
              </a:spcAft>
              <a:buSzPts val="4200"/>
              <a:buNone/>
              <a:defRPr/>
            </a:lvl6pPr>
            <a:lvl7pPr lvl="6" rtl="0" algn="l">
              <a:spcBef>
                <a:spcPts val="0"/>
              </a:spcBef>
              <a:spcAft>
                <a:spcPts val="0"/>
              </a:spcAft>
              <a:buSzPts val="4200"/>
              <a:buNone/>
              <a:defRPr/>
            </a:lvl7pPr>
            <a:lvl8pPr lvl="7" rtl="0" algn="l">
              <a:spcBef>
                <a:spcPts val="0"/>
              </a:spcBef>
              <a:spcAft>
                <a:spcPts val="0"/>
              </a:spcAft>
              <a:buSzPts val="4200"/>
              <a:buNone/>
              <a:defRPr/>
            </a:lvl8pPr>
            <a:lvl9pPr lvl="8" rtl="0" algn="l">
              <a:spcBef>
                <a:spcPts val="0"/>
              </a:spcBef>
              <a:spcAft>
                <a:spcPts val="0"/>
              </a:spcAft>
              <a:buSzPts val="4200"/>
              <a:buNone/>
              <a:defRPr/>
            </a:lvl9pPr>
          </a:lstStyle>
          <a:p/>
        </p:txBody>
      </p:sp>
      <p:sp>
        <p:nvSpPr>
          <p:cNvPr id="57" name="Google Shape;57;p14"/>
          <p:cNvSpPr txBox="1"/>
          <p:nvPr>
            <p:ph idx="1" type="body"/>
          </p:nvPr>
        </p:nvSpPr>
        <p:spPr>
          <a:xfrm>
            <a:off x="311760" y="1152360"/>
            <a:ext cx="8520000" cy="3416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400"/>
              <a:buNone/>
              <a:defRPr/>
            </a:lvl3pPr>
            <a:lvl4pPr indent="-228600" lvl="3" marL="1828800" rtl="0" algn="l">
              <a:spcBef>
                <a:spcPts val="1600"/>
              </a:spcBef>
              <a:spcAft>
                <a:spcPts val="0"/>
              </a:spcAft>
              <a:buSzPts val="1400"/>
              <a:buNone/>
              <a:defRPr/>
            </a:lvl4pPr>
            <a:lvl5pPr indent="-228600" lvl="4" marL="2286000" rtl="0" algn="l">
              <a:spcBef>
                <a:spcPts val="1600"/>
              </a:spcBef>
              <a:spcAft>
                <a:spcPts val="0"/>
              </a:spcAft>
              <a:buSzPts val="1400"/>
              <a:buNone/>
              <a:defRPr/>
            </a:lvl5pPr>
            <a:lvl6pPr indent="-228600" lvl="5" marL="2743200" rtl="0" algn="l">
              <a:spcBef>
                <a:spcPts val="1600"/>
              </a:spcBef>
              <a:spcAft>
                <a:spcPts val="0"/>
              </a:spcAft>
              <a:buSzPts val="1400"/>
              <a:buNone/>
              <a:defRPr/>
            </a:lvl6pPr>
            <a:lvl7pPr indent="-228600" lvl="6" marL="3200400" rtl="0" algn="l">
              <a:spcBef>
                <a:spcPts val="1600"/>
              </a:spcBef>
              <a:spcAft>
                <a:spcPts val="0"/>
              </a:spcAft>
              <a:buSzPts val="1400"/>
              <a:buNone/>
              <a:defRPr/>
            </a:lvl7pPr>
            <a:lvl8pPr indent="-228600" lvl="7" marL="3657600" rtl="0" algn="l">
              <a:spcBef>
                <a:spcPts val="1600"/>
              </a:spcBef>
              <a:spcAft>
                <a:spcPts val="0"/>
              </a:spcAft>
              <a:buSzPts val="1400"/>
              <a:buNone/>
              <a:defRPr/>
            </a:lvl8pPr>
            <a:lvl9pPr indent="-228600" lvl="8" marL="4114800" rtl="0" algn="l">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hyperlink" Target="https://docs.google.com/document/d/1nWClvBLbKWcUCRhfehrgvKf8CQKlmRMcxlmKmBLcaNE/edit?usp=sharing" TargetMode="External"/><Relationship Id="rId5"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hyperlink" Target="http://www.youtube.com/watch?v=66A5_exvK6w" TargetMode="External"/><Relationship Id="rId5"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hyperlink" Target="http://www.youtube.com/watch?v=iQDl5UV8LUY" TargetMode="External"/><Relationship Id="rId5"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hyperlink" Target="https://docs.google.com/document/d/1PfgctqDJusnkX8ZOECTKEWeQkyanAdddIaPBodguAhU/edit?usp=sharing" TargetMode="External"/><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hyperlink" Target="https://docs.google.com/document/d/1Il-QQrWUXJ_LqQqN_lkYdLyF9PKNUKN4CtoWB5w4prg/edit?usp=sharing" TargetMode="External"/><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63.jpg"/><Relationship Id="rId4" Type="http://schemas.openxmlformats.org/officeDocument/2006/relationships/image" Target="../media/image5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hyperlink" Target="http://www.youtube.com/watch?v=iAVojni_2a0" TargetMode="External"/><Relationship Id="rId5" Type="http://schemas.openxmlformats.org/officeDocument/2006/relationships/image" Target="../media/image4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5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9.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hyperlink" Target="http://www.youtube.com/watch?v=_aQPBJSkvm0" TargetMode="External"/><Relationship Id="rId5" Type="http://schemas.openxmlformats.org/officeDocument/2006/relationships/image" Target="../media/image5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en.wikipedia.org/wiki/Data_logg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docs.google.com/document/d/1htimcCauOa9yG0MkpKLhv2gJBcGN2nwNV8uImlXtUPg/edit?usp=sharing" TargetMode="External"/><Relationship Id="rId4" Type="http://schemas.openxmlformats.org/officeDocument/2006/relationships/image" Target="../media/image36.png"/><Relationship Id="rId5" Type="http://schemas.openxmlformats.org/officeDocument/2006/relationships/image" Target="../media/image59.png"/><Relationship Id="rId6" Type="http://schemas.openxmlformats.org/officeDocument/2006/relationships/image" Target="../media/image55.png"/><Relationship Id="rId7" Type="http://schemas.openxmlformats.org/officeDocument/2006/relationships/hyperlink" Target="http://www.youtube.com/watch?v=_hUKER52jfE" TargetMode="External"/><Relationship Id="rId8"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7.png"/><Relationship Id="rId13" Type="http://schemas.openxmlformats.org/officeDocument/2006/relationships/image" Target="../media/image15.png"/><Relationship Id="rId12" Type="http://schemas.openxmlformats.org/officeDocument/2006/relationships/image" Target="../media/image12.png"/><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4.jpg"/><Relationship Id="rId4" Type="http://schemas.openxmlformats.org/officeDocument/2006/relationships/image" Target="../media/image3.png"/><Relationship Id="rId9"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21.png"/><Relationship Id="rId9"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3.jpg"/><Relationship Id="rId7" Type="http://schemas.openxmlformats.org/officeDocument/2006/relationships/image" Target="../media/image62.png"/><Relationship Id="rId8"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hyperlink" Target="http://www.youtube.com/watch?v=mzNWIRpJDWU" TargetMode="External"/><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5"/>
          <p:cNvSpPr txBox="1"/>
          <p:nvPr/>
        </p:nvSpPr>
        <p:spPr>
          <a:xfrm>
            <a:off x="1130050" y="2051673"/>
            <a:ext cx="6883500" cy="1835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t/>
            </a:r>
            <a:endParaRPr b="1" sz="2400"/>
          </a:p>
        </p:txBody>
      </p:sp>
      <p:sp>
        <p:nvSpPr>
          <p:cNvPr id="63" name="Google Shape;63;p15"/>
          <p:cNvSpPr txBox="1"/>
          <p:nvPr/>
        </p:nvSpPr>
        <p:spPr>
          <a:xfrm>
            <a:off x="3204204" y="3697025"/>
            <a:ext cx="2013300" cy="93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US" sz="2000">
                <a:latin typeface="Caveat"/>
                <a:ea typeface="Caveat"/>
                <a:cs typeface="Caveat"/>
                <a:sym typeface="Caveat"/>
              </a:rPr>
              <a:t>Mejorando nuestros </a:t>
            </a:r>
            <a:endParaRPr b="1" sz="2000">
              <a:latin typeface="Caveat"/>
              <a:ea typeface="Caveat"/>
              <a:cs typeface="Caveat"/>
              <a:sym typeface="Caveat"/>
            </a:endParaRPr>
          </a:p>
          <a:p>
            <a:pPr indent="0" lvl="0" marL="0" marR="0" rtl="0" algn="ctr">
              <a:lnSpc>
                <a:spcPct val="100000"/>
              </a:lnSpc>
              <a:spcBef>
                <a:spcPts val="0"/>
              </a:spcBef>
              <a:spcAft>
                <a:spcPts val="0"/>
              </a:spcAft>
              <a:buNone/>
            </a:pPr>
            <a:r>
              <a:rPr b="1" lang="en-US" sz="2000">
                <a:latin typeface="Caveat"/>
                <a:ea typeface="Caveat"/>
                <a:cs typeface="Caveat"/>
                <a:sym typeface="Caveat"/>
              </a:rPr>
              <a:t>experimentos</a:t>
            </a:r>
            <a:endParaRPr b="1" i="0" sz="2000" u="none" cap="none" strike="noStrike">
              <a:latin typeface="Caveat"/>
              <a:ea typeface="Caveat"/>
              <a:cs typeface="Caveat"/>
              <a:sym typeface="Caveat"/>
            </a:endParaRPr>
          </a:p>
        </p:txBody>
      </p:sp>
      <p:sp>
        <p:nvSpPr>
          <p:cNvPr id="64" name="Google Shape;64;p15"/>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lang="en-US" sz="6000">
                <a:solidFill>
                  <a:srgbClr val="000000"/>
                </a:solidFill>
                <a:latin typeface="Caveat"/>
                <a:ea typeface="Caveat"/>
                <a:cs typeface="Caveat"/>
                <a:sym typeface="Caveat"/>
              </a:rPr>
              <a:t>Experimentos STEM con ARDUINO.</a:t>
            </a:r>
            <a:endParaRPr sz="6000">
              <a:solidFill>
                <a:srgbClr val="000000"/>
              </a:solidFill>
              <a:latin typeface="Caveat"/>
              <a:ea typeface="Caveat"/>
              <a:cs typeface="Caveat"/>
              <a:sym typeface="Caveat"/>
            </a:endParaRPr>
          </a:p>
          <a:p>
            <a:pPr indent="0" lvl="0" marL="0" rtl="0" algn="ctr">
              <a:spcBef>
                <a:spcPts val="0"/>
              </a:spcBef>
              <a:spcAft>
                <a:spcPts val="0"/>
              </a:spcAft>
              <a:buClr>
                <a:srgbClr val="000000"/>
              </a:buClr>
              <a:buFont typeface="Arial"/>
              <a:buNone/>
            </a:pPr>
            <a:r>
              <a:rPr lang="en-US" sz="3000">
                <a:solidFill>
                  <a:srgbClr val="000000"/>
                </a:solidFill>
                <a:latin typeface="Caveat"/>
                <a:ea typeface="Caveat"/>
                <a:cs typeface="Caveat"/>
                <a:sym typeface="Caveat"/>
              </a:rPr>
              <a:t>Combinando Tecnología y Físicas</a:t>
            </a:r>
            <a:endParaRPr sz="3000">
              <a:solidFill>
                <a:srgbClr val="000000"/>
              </a:solidFill>
              <a:latin typeface="Caveat"/>
              <a:ea typeface="Caveat"/>
              <a:cs typeface="Caveat"/>
              <a:sym typeface="Caveat"/>
            </a:endParaRPr>
          </a:p>
        </p:txBody>
      </p:sp>
      <p:pic>
        <p:nvPicPr>
          <p:cNvPr id="65" name="Google Shape;65;p15"/>
          <p:cNvPicPr preferRelativeResize="0"/>
          <p:nvPr/>
        </p:nvPicPr>
        <p:blipFill rotWithShape="1">
          <a:blip r:embed="rId3">
            <a:alphaModFix/>
          </a:blip>
          <a:srcRect b="-13481" l="0" r="0" t="0"/>
          <a:stretch/>
        </p:blipFill>
        <p:spPr>
          <a:xfrm>
            <a:off x="7458300" y="3887373"/>
            <a:ext cx="1374000" cy="549600"/>
          </a:xfrm>
          <a:prstGeom prst="rect">
            <a:avLst/>
          </a:prstGeom>
          <a:noFill/>
          <a:ln>
            <a:noFill/>
          </a:ln>
        </p:spPr>
      </p:pic>
      <p:pic>
        <p:nvPicPr>
          <p:cNvPr id="66" name="Google Shape;66;p15"/>
          <p:cNvPicPr preferRelativeResize="0"/>
          <p:nvPr/>
        </p:nvPicPr>
        <p:blipFill>
          <a:blip r:embed="rId4">
            <a:alphaModFix/>
          </a:blip>
          <a:stretch>
            <a:fillRect/>
          </a:stretch>
        </p:blipFill>
        <p:spPr>
          <a:xfrm>
            <a:off x="241125" y="3802788"/>
            <a:ext cx="718775" cy="718775"/>
          </a:xfrm>
          <a:prstGeom prst="rect">
            <a:avLst/>
          </a:prstGeom>
          <a:noFill/>
          <a:ln>
            <a:noFill/>
          </a:ln>
        </p:spPr>
      </p:pic>
      <p:pic>
        <p:nvPicPr>
          <p:cNvPr id="67" name="Google Shape;67;p15"/>
          <p:cNvPicPr preferRelativeResize="0"/>
          <p:nvPr/>
        </p:nvPicPr>
        <p:blipFill>
          <a:blip r:embed="rId5">
            <a:alphaModFix/>
          </a:blip>
          <a:stretch>
            <a:fillRect/>
          </a:stretch>
        </p:blipFill>
        <p:spPr>
          <a:xfrm>
            <a:off x="1426502" y="3567650"/>
            <a:ext cx="1311100" cy="1311100"/>
          </a:xfrm>
          <a:prstGeom prst="rect">
            <a:avLst/>
          </a:prstGeom>
          <a:noFill/>
          <a:ln cap="flat" cmpd="sng" w="28575">
            <a:solidFill>
              <a:srgbClr val="000000"/>
            </a:solidFill>
            <a:prstDash val="solid"/>
            <a:round/>
            <a:headEnd len="sm" w="sm" type="none"/>
            <a:tailEnd len="sm" w="sm" type="none"/>
          </a:ln>
        </p:spPr>
      </p:pic>
      <p:pic>
        <p:nvPicPr>
          <p:cNvPr id="68" name="Google Shape;68;p15"/>
          <p:cNvPicPr preferRelativeResize="0"/>
          <p:nvPr/>
        </p:nvPicPr>
        <p:blipFill>
          <a:blip r:embed="rId6">
            <a:alphaModFix/>
          </a:blip>
          <a:stretch>
            <a:fillRect/>
          </a:stretch>
        </p:blipFill>
        <p:spPr>
          <a:xfrm>
            <a:off x="5684106" y="3569400"/>
            <a:ext cx="1307592" cy="1307592"/>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1</a:t>
            </a:r>
            <a:r>
              <a:rPr b="0" i="0" lang="en-US" sz="2800" u="none" cap="none" strike="noStrike">
                <a:solidFill>
                  <a:srgbClr val="000000"/>
                </a:solidFill>
                <a:latin typeface="Arial"/>
                <a:ea typeface="Arial"/>
                <a:cs typeface="Arial"/>
                <a:sym typeface="Arial"/>
              </a:rPr>
              <a:t>: caída libre (esquemático)</a:t>
            </a:r>
            <a:endParaRPr b="0" i="0" sz="2800" u="none" cap="none" strike="noStrike">
              <a:solidFill>
                <a:srgbClr val="000000"/>
              </a:solidFill>
              <a:latin typeface="Arial"/>
              <a:ea typeface="Arial"/>
              <a:cs typeface="Arial"/>
              <a:sym typeface="Arial"/>
            </a:endParaRPr>
          </a:p>
        </p:txBody>
      </p:sp>
      <p:pic>
        <p:nvPicPr>
          <p:cNvPr id="167" name="Google Shape;167;p24"/>
          <p:cNvPicPr preferRelativeResize="0"/>
          <p:nvPr/>
        </p:nvPicPr>
        <p:blipFill>
          <a:blip r:embed="rId3">
            <a:alphaModFix/>
          </a:blip>
          <a:stretch>
            <a:fillRect/>
          </a:stretch>
        </p:blipFill>
        <p:spPr>
          <a:xfrm>
            <a:off x="1659238" y="995160"/>
            <a:ext cx="5825517" cy="39833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1</a:t>
            </a:r>
            <a:r>
              <a:rPr b="0" i="0" lang="en-US" sz="2800" u="none" cap="none" strike="noStrike">
                <a:solidFill>
                  <a:srgbClr val="000000"/>
                </a:solidFill>
                <a:latin typeface="Arial"/>
                <a:ea typeface="Arial"/>
                <a:cs typeface="Arial"/>
                <a:sym typeface="Arial"/>
              </a:rPr>
              <a:t>: caída libre (</a:t>
            </a:r>
            <a:r>
              <a:rPr lang="en-US" sz="2800"/>
              <a:t>programa</a:t>
            </a: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Arial"/>
              <a:ea typeface="Arial"/>
              <a:cs typeface="Arial"/>
              <a:sym typeface="Arial"/>
            </a:endParaRPr>
          </a:p>
        </p:txBody>
      </p:sp>
      <p:pic>
        <p:nvPicPr>
          <p:cNvPr id="173" name="Google Shape;173;p25"/>
          <p:cNvPicPr preferRelativeResize="0"/>
          <p:nvPr/>
        </p:nvPicPr>
        <p:blipFill>
          <a:blip r:embed="rId3">
            <a:alphaModFix/>
          </a:blip>
          <a:stretch>
            <a:fillRect/>
          </a:stretch>
        </p:blipFill>
        <p:spPr>
          <a:xfrm>
            <a:off x="1110500" y="1231250"/>
            <a:ext cx="3255600" cy="3255600"/>
          </a:xfrm>
          <a:prstGeom prst="rect">
            <a:avLst/>
          </a:prstGeom>
          <a:noFill/>
          <a:ln>
            <a:noFill/>
          </a:ln>
        </p:spPr>
      </p:pic>
      <p:pic>
        <p:nvPicPr>
          <p:cNvPr id="174" name="Google Shape;174;p25">
            <a:hlinkClick r:id="rId4"/>
          </p:cNvPr>
          <p:cNvPicPr preferRelativeResize="0"/>
          <p:nvPr/>
        </p:nvPicPr>
        <p:blipFill rotWithShape="1">
          <a:blip r:embed="rId5">
            <a:alphaModFix/>
          </a:blip>
          <a:srcRect b="0" l="50440" r="-1328" t="49733"/>
          <a:stretch/>
        </p:blipFill>
        <p:spPr>
          <a:xfrm>
            <a:off x="5627425" y="1570625"/>
            <a:ext cx="2082349" cy="200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7200">
                <a:latin typeface="Caveat"/>
                <a:ea typeface="Caveat"/>
                <a:cs typeface="Caveat"/>
                <a:sym typeface="Caveat"/>
              </a:rPr>
              <a:t>Péndulo</a:t>
            </a:r>
            <a:endParaRPr sz="7200">
              <a:latin typeface="Caveat"/>
              <a:ea typeface="Caveat"/>
              <a:cs typeface="Caveat"/>
              <a:sym typeface="Caveat"/>
            </a:endParaRPr>
          </a:p>
        </p:txBody>
      </p:sp>
      <p:pic>
        <p:nvPicPr>
          <p:cNvPr id="180" name="Google Shape;180;p26"/>
          <p:cNvPicPr preferRelativeResize="0"/>
          <p:nvPr/>
        </p:nvPicPr>
        <p:blipFill>
          <a:blip r:embed="rId3">
            <a:alphaModFix/>
          </a:blip>
          <a:stretch>
            <a:fillRect/>
          </a:stretch>
        </p:blipFill>
        <p:spPr>
          <a:xfrm rot="5400000">
            <a:off x="1285175" y="1322775"/>
            <a:ext cx="2497950" cy="2497950"/>
          </a:xfrm>
          <a:prstGeom prst="rect">
            <a:avLst/>
          </a:prstGeom>
          <a:noFill/>
          <a:ln>
            <a:noFill/>
          </a:ln>
        </p:spPr>
      </p:pic>
      <p:pic>
        <p:nvPicPr>
          <p:cNvPr id="181" name="Google Shape;181;p26"/>
          <p:cNvPicPr preferRelativeResize="0"/>
          <p:nvPr/>
        </p:nvPicPr>
        <p:blipFill>
          <a:blip r:embed="rId4">
            <a:alphaModFix/>
          </a:blip>
          <a:stretch>
            <a:fillRect/>
          </a:stretch>
        </p:blipFill>
        <p:spPr>
          <a:xfrm rot="2440688">
            <a:off x="5456425" y="1445600"/>
            <a:ext cx="2497950" cy="249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(vídeo)</a:t>
            </a:r>
            <a:endParaRPr b="0" i="0" sz="2800" u="none" cap="none" strike="noStrike">
              <a:solidFill>
                <a:srgbClr val="000000"/>
              </a:solidFill>
              <a:latin typeface="Arial"/>
              <a:ea typeface="Arial"/>
              <a:cs typeface="Arial"/>
              <a:sym typeface="Arial"/>
            </a:endParaRPr>
          </a:p>
        </p:txBody>
      </p:sp>
      <p:pic>
        <p:nvPicPr>
          <p:cNvPr id="187" name="Google Shape;187;p27"/>
          <p:cNvPicPr preferRelativeResize="0"/>
          <p:nvPr/>
        </p:nvPicPr>
        <p:blipFill>
          <a:blip r:embed="rId3">
            <a:alphaModFix/>
          </a:blip>
          <a:stretch>
            <a:fillRect/>
          </a:stretch>
        </p:blipFill>
        <p:spPr>
          <a:xfrm>
            <a:off x="581025" y="1007760"/>
            <a:ext cx="3524250" cy="3524250"/>
          </a:xfrm>
          <a:prstGeom prst="rect">
            <a:avLst/>
          </a:prstGeom>
          <a:noFill/>
          <a:ln>
            <a:noFill/>
          </a:ln>
        </p:spPr>
      </p:pic>
      <p:pic>
        <p:nvPicPr>
          <p:cNvPr descr="En este experimento, medimos con ARDUINO los períodos de oscilación del péndulo para calcular la longitud de la cuerda usada." id="188" name="Google Shape;188;p27" title="Péndulo con ARDUINO (STEM)">
            <a:hlinkClick r:id="rId4"/>
          </p:cNvPr>
          <p:cNvPicPr preferRelativeResize="0"/>
          <p:nvPr/>
        </p:nvPicPr>
        <p:blipFill>
          <a:blip r:embed="rId5">
            <a:alphaModFix/>
          </a:blip>
          <a:stretch>
            <a:fillRect/>
          </a:stretch>
        </p:blipFill>
        <p:spPr>
          <a:xfrm>
            <a:off x="4182025" y="1170660"/>
            <a:ext cx="4481800" cy="3361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(vídeo - pantalla OLED 0.96”)</a:t>
            </a:r>
            <a:endParaRPr b="0" i="0" sz="2800" u="none" cap="none" strike="noStrike">
              <a:solidFill>
                <a:srgbClr val="000000"/>
              </a:solidFill>
              <a:latin typeface="Arial"/>
              <a:ea typeface="Arial"/>
              <a:cs typeface="Arial"/>
              <a:sym typeface="Arial"/>
            </a:endParaRPr>
          </a:p>
        </p:txBody>
      </p:sp>
      <p:pic>
        <p:nvPicPr>
          <p:cNvPr id="194" name="Google Shape;194;p28"/>
          <p:cNvPicPr preferRelativeResize="0"/>
          <p:nvPr/>
        </p:nvPicPr>
        <p:blipFill>
          <a:blip r:embed="rId3">
            <a:alphaModFix/>
          </a:blip>
          <a:stretch>
            <a:fillRect/>
          </a:stretch>
        </p:blipFill>
        <p:spPr>
          <a:xfrm>
            <a:off x="694475" y="1184260"/>
            <a:ext cx="3524250" cy="3524250"/>
          </a:xfrm>
          <a:prstGeom prst="rect">
            <a:avLst/>
          </a:prstGeom>
          <a:noFill/>
          <a:ln>
            <a:noFill/>
          </a:ln>
        </p:spPr>
      </p:pic>
      <p:pic>
        <p:nvPicPr>
          <p:cNvPr descr="Este vídeo complementa al anterior y muestra el experimento del péndulo conectado a una pequeña pantalla OLED con la que se pueden visualizar los resultados." id="195" name="Google Shape;195;p28" title="Péndulo. Versión con NodeMCU y pantalla OLED 0.96&quot; (STEM)">
            <a:hlinkClick r:id="rId4"/>
          </p:cNvPr>
          <p:cNvPicPr preferRelativeResize="0"/>
          <p:nvPr/>
        </p:nvPicPr>
        <p:blipFill>
          <a:blip r:embed="rId5">
            <a:alphaModFix/>
          </a:blip>
          <a:stretch>
            <a:fillRect/>
          </a:stretch>
        </p:blipFill>
        <p:spPr>
          <a:xfrm>
            <a:off x="4218725" y="1184260"/>
            <a:ext cx="4572000" cy="3429000"/>
          </a:xfrm>
          <a:prstGeom prst="rect">
            <a:avLst/>
          </a:prstGeom>
          <a:noFill/>
          <a:ln cap="flat" cmpd="sng" w="76200">
            <a:solidFill>
              <a:srgbClr val="FF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(esquemático)</a:t>
            </a:r>
            <a:endParaRPr b="0" i="0" sz="2800" u="none" cap="none" strike="noStrike">
              <a:solidFill>
                <a:srgbClr val="000000"/>
              </a:solidFill>
              <a:latin typeface="Arial"/>
              <a:ea typeface="Arial"/>
              <a:cs typeface="Arial"/>
              <a:sym typeface="Arial"/>
            </a:endParaRPr>
          </a:p>
        </p:txBody>
      </p:sp>
      <p:pic>
        <p:nvPicPr>
          <p:cNvPr id="201" name="Google Shape;201;p29"/>
          <p:cNvPicPr preferRelativeResize="0"/>
          <p:nvPr/>
        </p:nvPicPr>
        <p:blipFill>
          <a:blip r:embed="rId3">
            <a:alphaModFix/>
          </a:blip>
          <a:stretch>
            <a:fillRect/>
          </a:stretch>
        </p:blipFill>
        <p:spPr>
          <a:xfrm>
            <a:off x="161625" y="1059285"/>
            <a:ext cx="8820251" cy="39833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0"/>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(esquema del montaje)</a:t>
            </a:r>
            <a:endParaRPr b="0" i="0" sz="2800" u="none" cap="none" strike="noStrike">
              <a:solidFill>
                <a:srgbClr val="000000"/>
              </a:solidFill>
              <a:latin typeface="Arial"/>
              <a:ea typeface="Arial"/>
              <a:cs typeface="Arial"/>
              <a:sym typeface="Arial"/>
            </a:endParaRPr>
          </a:p>
        </p:txBody>
      </p:sp>
      <p:pic>
        <p:nvPicPr>
          <p:cNvPr id="207" name="Google Shape;207;p30"/>
          <p:cNvPicPr preferRelativeResize="0"/>
          <p:nvPr/>
        </p:nvPicPr>
        <p:blipFill>
          <a:blip r:embed="rId3">
            <a:alphaModFix/>
          </a:blip>
          <a:stretch>
            <a:fillRect/>
          </a:stretch>
        </p:blipFill>
        <p:spPr>
          <a:xfrm>
            <a:off x="1918061" y="1138425"/>
            <a:ext cx="5307875" cy="3562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(resultados alumnos)</a:t>
            </a:r>
            <a:endParaRPr b="0" i="0" sz="2800" u="none" cap="none" strike="noStrike">
              <a:solidFill>
                <a:srgbClr val="000000"/>
              </a:solidFill>
              <a:latin typeface="Arial"/>
              <a:ea typeface="Arial"/>
              <a:cs typeface="Arial"/>
              <a:sym typeface="Arial"/>
            </a:endParaRPr>
          </a:p>
        </p:txBody>
      </p:sp>
      <p:pic>
        <p:nvPicPr>
          <p:cNvPr id="213" name="Google Shape;213;p31"/>
          <p:cNvPicPr preferRelativeResize="0"/>
          <p:nvPr/>
        </p:nvPicPr>
        <p:blipFill>
          <a:blip r:embed="rId3">
            <a:alphaModFix/>
          </a:blip>
          <a:stretch>
            <a:fillRect/>
          </a:stretch>
        </p:blipFill>
        <p:spPr>
          <a:xfrm>
            <a:off x="671025" y="1027854"/>
            <a:ext cx="2581700" cy="1661350"/>
          </a:xfrm>
          <a:prstGeom prst="rect">
            <a:avLst/>
          </a:prstGeom>
          <a:noFill/>
          <a:ln>
            <a:noFill/>
          </a:ln>
        </p:spPr>
      </p:pic>
      <p:pic>
        <p:nvPicPr>
          <p:cNvPr id="214" name="Google Shape;214;p31"/>
          <p:cNvPicPr preferRelativeResize="0"/>
          <p:nvPr/>
        </p:nvPicPr>
        <p:blipFill>
          <a:blip r:embed="rId4">
            <a:alphaModFix/>
          </a:blip>
          <a:stretch>
            <a:fillRect/>
          </a:stretch>
        </p:blipFill>
        <p:spPr>
          <a:xfrm>
            <a:off x="4035200" y="1137048"/>
            <a:ext cx="4135275" cy="2662312"/>
          </a:xfrm>
          <a:prstGeom prst="rect">
            <a:avLst/>
          </a:prstGeom>
          <a:noFill/>
          <a:ln>
            <a:noFill/>
          </a:ln>
        </p:spPr>
      </p:pic>
      <p:pic>
        <p:nvPicPr>
          <p:cNvPr id="215" name="Google Shape;215;p31"/>
          <p:cNvPicPr preferRelativeResize="0"/>
          <p:nvPr/>
        </p:nvPicPr>
        <p:blipFill>
          <a:blip r:embed="rId5">
            <a:alphaModFix/>
          </a:blip>
          <a:stretch>
            <a:fillRect/>
          </a:stretch>
        </p:blipFill>
        <p:spPr>
          <a:xfrm>
            <a:off x="671025" y="2689200"/>
            <a:ext cx="3268650" cy="210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2: péndulo (programa)</a:t>
            </a:r>
            <a:endParaRPr b="0" i="0" sz="2800" u="none" cap="none" strike="noStrike">
              <a:solidFill>
                <a:srgbClr val="000000"/>
              </a:solidFill>
              <a:latin typeface="Arial"/>
              <a:ea typeface="Arial"/>
              <a:cs typeface="Arial"/>
              <a:sym typeface="Arial"/>
            </a:endParaRPr>
          </a:p>
        </p:txBody>
      </p:sp>
      <p:pic>
        <p:nvPicPr>
          <p:cNvPr id="221" name="Google Shape;221;p32"/>
          <p:cNvPicPr preferRelativeResize="0"/>
          <p:nvPr/>
        </p:nvPicPr>
        <p:blipFill>
          <a:blip r:embed="rId3">
            <a:alphaModFix/>
          </a:blip>
          <a:stretch>
            <a:fillRect/>
          </a:stretch>
        </p:blipFill>
        <p:spPr>
          <a:xfrm>
            <a:off x="757525" y="995160"/>
            <a:ext cx="3983340" cy="3983340"/>
          </a:xfrm>
          <a:prstGeom prst="rect">
            <a:avLst/>
          </a:prstGeom>
          <a:noFill/>
          <a:ln>
            <a:noFill/>
          </a:ln>
        </p:spPr>
      </p:pic>
      <p:pic>
        <p:nvPicPr>
          <p:cNvPr id="222" name="Google Shape;222;p32">
            <a:hlinkClick r:id="rId4"/>
          </p:cNvPr>
          <p:cNvPicPr preferRelativeResize="0"/>
          <p:nvPr/>
        </p:nvPicPr>
        <p:blipFill rotWithShape="1">
          <a:blip r:embed="rId5">
            <a:alphaModFix/>
          </a:blip>
          <a:srcRect b="0" l="50440" r="-1328" t="49733"/>
          <a:stretch/>
        </p:blipFill>
        <p:spPr>
          <a:xfrm>
            <a:off x="5841725" y="1885775"/>
            <a:ext cx="2082349" cy="2002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6000">
                <a:latin typeface="Caveat"/>
                <a:ea typeface="Caveat"/>
                <a:cs typeface="Caveat"/>
                <a:sym typeface="Caveat"/>
              </a:rPr>
              <a:t>Medidas de temperatura</a:t>
            </a:r>
            <a:endParaRPr sz="6000">
              <a:latin typeface="Caveat"/>
              <a:ea typeface="Caveat"/>
              <a:cs typeface="Caveat"/>
              <a:sym typeface="Caveat"/>
            </a:endParaRPr>
          </a:p>
        </p:txBody>
      </p:sp>
      <p:pic>
        <p:nvPicPr>
          <p:cNvPr id="228" name="Google Shape;228;p33"/>
          <p:cNvPicPr preferRelativeResize="0"/>
          <p:nvPr/>
        </p:nvPicPr>
        <p:blipFill>
          <a:blip r:embed="rId3">
            <a:alphaModFix/>
          </a:blip>
          <a:stretch>
            <a:fillRect/>
          </a:stretch>
        </p:blipFill>
        <p:spPr>
          <a:xfrm>
            <a:off x="2935200" y="142248"/>
            <a:ext cx="3273600" cy="1540500"/>
          </a:xfrm>
          <a:prstGeom prst="rect">
            <a:avLst/>
          </a:prstGeom>
          <a:noFill/>
          <a:ln>
            <a:noFill/>
          </a:ln>
        </p:spPr>
      </p:pic>
      <p:pic>
        <p:nvPicPr>
          <p:cNvPr id="229" name="Google Shape;229;p33"/>
          <p:cNvPicPr preferRelativeResize="0"/>
          <p:nvPr/>
        </p:nvPicPr>
        <p:blipFill>
          <a:blip r:embed="rId4">
            <a:alphaModFix/>
          </a:blip>
          <a:stretch>
            <a:fillRect/>
          </a:stretch>
        </p:blipFill>
        <p:spPr>
          <a:xfrm>
            <a:off x="3634450" y="3500647"/>
            <a:ext cx="1875100" cy="146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nvSpPr>
        <p:spPr>
          <a:xfrm>
            <a:off x="352800" y="865440"/>
            <a:ext cx="4044960" cy="273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0" i="0" lang="en-US" sz="4200" u="none" cap="none" strike="noStrike">
                <a:solidFill>
                  <a:srgbClr val="000000"/>
                </a:solidFill>
                <a:latin typeface="Arial"/>
                <a:ea typeface="Arial"/>
                <a:cs typeface="Arial"/>
                <a:sym typeface="Arial"/>
              </a:rPr>
              <a:t>¿Cómo son nuestros experimentos? (Reflexión)</a:t>
            </a:r>
            <a:endParaRPr b="0" i="0" sz="4200" u="none" cap="none" strike="noStrike">
              <a:solidFill>
                <a:srgbClr val="000000"/>
              </a:solidFill>
              <a:latin typeface="Arial"/>
              <a:ea typeface="Arial"/>
              <a:cs typeface="Arial"/>
              <a:sym typeface="Arial"/>
            </a:endParaRPr>
          </a:p>
        </p:txBody>
      </p:sp>
      <p:sp>
        <p:nvSpPr>
          <p:cNvPr id="74" name="Google Shape;74;p16"/>
          <p:cNvSpPr txBox="1"/>
          <p:nvPr/>
        </p:nvSpPr>
        <p:spPr>
          <a:xfrm>
            <a:off x="4939560" y="723960"/>
            <a:ext cx="3836520" cy="369468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¿Nuestros experimentos son…</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CUALITATIVOS (Demostraciones)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0" i="0" lang="en-US" sz="2400" u="none" cap="none" strike="noStrike">
                <a:solidFill>
                  <a:srgbClr val="000000"/>
                </a:solidFill>
                <a:latin typeface="Arial"/>
                <a:ea typeface="Arial"/>
                <a:cs typeface="Arial"/>
                <a:sym typeface="Arial"/>
              </a:rPr>
              <a:t>o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CUANTITATIVOS (Medidas → Cálculos → Resultados)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0" i="0" lang="en-US"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Sonda de temperatura </a:t>
            </a:r>
            <a:r>
              <a:rPr b="1" lang="en-US" sz="2800"/>
              <a:t>ds18b20</a:t>
            </a:r>
            <a:endParaRPr b="1" i="0" sz="2800" u="none" cap="none" strike="noStrike">
              <a:solidFill>
                <a:srgbClr val="000000"/>
              </a:solidFill>
            </a:endParaRPr>
          </a:p>
        </p:txBody>
      </p:sp>
      <p:pic>
        <p:nvPicPr>
          <p:cNvPr id="235" name="Google Shape;235;p34"/>
          <p:cNvPicPr preferRelativeResize="0"/>
          <p:nvPr/>
        </p:nvPicPr>
        <p:blipFill>
          <a:blip r:embed="rId3">
            <a:alphaModFix/>
          </a:blip>
          <a:stretch>
            <a:fillRect/>
          </a:stretch>
        </p:blipFill>
        <p:spPr>
          <a:xfrm>
            <a:off x="413850" y="1982823"/>
            <a:ext cx="3273600" cy="1540500"/>
          </a:xfrm>
          <a:prstGeom prst="rect">
            <a:avLst/>
          </a:prstGeom>
          <a:noFill/>
          <a:ln>
            <a:noFill/>
          </a:ln>
        </p:spPr>
      </p:pic>
      <p:sp>
        <p:nvSpPr>
          <p:cNvPr id="236" name="Google Shape;236;p34"/>
          <p:cNvSpPr txBox="1"/>
          <p:nvPr/>
        </p:nvSpPr>
        <p:spPr>
          <a:xfrm>
            <a:off x="4441725" y="1210225"/>
            <a:ext cx="4273500" cy="136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Code Pro"/>
              <a:buChar char="●"/>
            </a:pPr>
            <a:r>
              <a:rPr lang="en-US">
                <a:latin typeface="Source Code Pro"/>
                <a:ea typeface="Source Code Pro"/>
                <a:cs typeface="Source Code Pro"/>
                <a:sym typeface="Source Code Pro"/>
              </a:rPr>
              <a:t>Alimentación de 3 a 5.5 V</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US">
                <a:latin typeface="Source Code Pro"/>
                <a:ea typeface="Source Code Pro"/>
                <a:cs typeface="Source Code Pro"/>
                <a:sym typeface="Source Code Pro"/>
              </a:rPr>
              <a:t>Rango de temperaturas: [-55ºC,125ºC]</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US">
                <a:latin typeface="Source Code Pro"/>
                <a:ea typeface="Source Code Pro"/>
                <a:cs typeface="Source Code Pro"/>
                <a:sym typeface="Source Code Pro"/>
              </a:rPr>
              <a:t>Resolución de 9 a 12 bits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US">
                <a:latin typeface="Source Code Pro"/>
                <a:ea typeface="Source Code Pro"/>
                <a:cs typeface="Source Code Pro"/>
                <a:sym typeface="Source Code Pro"/>
              </a:rPr>
              <a:t>Errores:</a:t>
            </a:r>
            <a:endParaRPr>
              <a:latin typeface="Source Code Pro"/>
              <a:ea typeface="Source Code Pro"/>
              <a:cs typeface="Source Code Pro"/>
              <a:sym typeface="Source Code Pro"/>
            </a:endParaRPr>
          </a:p>
        </p:txBody>
      </p:sp>
      <p:pic>
        <p:nvPicPr>
          <p:cNvPr id="237" name="Google Shape;237;p34"/>
          <p:cNvPicPr preferRelativeResize="0"/>
          <p:nvPr/>
        </p:nvPicPr>
        <p:blipFill>
          <a:blip r:embed="rId4">
            <a:alphaModFix/>
          </a:blip>
          <a:stretch>
            <a:fillRect/>
          </a:stretch>
        </p:blipFill>
        <p:spPr>
          <a:xfrm>
            <a:off x="4002600" y="2571800"/>
            <a:ext cx="5151750" cy="21637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Esquemático en NodeMCU</a:t>
            </a:r>
            <a:endParaRPr b="1" i="0" sz="2800" u="none" cap="none" strike="noStrike">
              <a:solidFill>
                <a:srgbClr val="000000"/>
              </a:solidFill>
            </a:endParaRPr>
          </a:p>
        </p:txBody>
      </p:sp>
      <p:pic>
        <p:nvPicPr>
          <p:cNvPr id="243" name="Google Shape;243;p35"/>
          <p:cNvPicPr preferRelativeResize="0"/>
          <p:nvPr/>
        </p:nvPicPr>
        <p:blipFill>
          <a:blip r:embed="rId3">
            <a:alphaModFix/>
          </a:blip>
          <a:stretch>
            <a:fillRect/>
          </a:stretch>
        </p:blipFill>
        <p:spPr>
          <a:xfrm>
            <a:off x="1980350" y="957310"/>
            <a:ext cx="5326929" cy="39833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6"/>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Programa Sonda (sin tarjeta microSD)</a:t>
            </a:r>
            <a:endParaRPr b="1" i="0" sz="2800" u="none" cap="none" strike="noStrike">
              <a:solidFill>
                <a:srgbClr val="000000"/>
              </a:solidFill>
            </a:endParaRPr>
          </a:p>
        </p:txBody>
      </p:sp>
      <p:pic>
        <p:nvPicPr>
          <p:cNvPr id="249" name="Google Shape;249;p36"/>
          <p:cNvPicPr preferRelativeResize="0"/>
          <p:nvPr/>
        </p:nvPicPr>
        <p:blipFill>
          <a:blip r:embed="rId3">
            <a:alphaModFix/>
          </a:blip>
          <a:stretch>
            <a:fillRect/>
          </a:stretch>
        </p:blipFill>
        <p:spPr>
          <a:xfrm>
            <a:off x="1085300" y="995135"/>
            <a:ext cx="3983340" cy="3983340"/>
          </a:xfrm>
          <a:prstGeom prst="rect">
            <a:avLst/>
          </a:prstGeom>
          <a:noFill/>
          <a:ln>
            <a:noFill/>
          </a:ln>
        </p:spPr>
      </p:pic>
      <p:pic>
        <p:nvPicPr>
          <p:cNvPr id="250" name="Google Shape;250;p36">
            <a:hlinkClick r:id="rId4"/>
          </p:cNvPr>
          <p:cNvPicPr preferRelativeResize="0"/>
          <p:nvPr/>
        </p:nvPicPr>
        <p:blipFill rotWithShape="1">
          <a:blip r:embed="rId5">
            <a:alphaModFix/>
          </a:blip>
          <a:srcRect b="0" l="50440" r="-1328" t="49733"/>
          <a:stretch/>
        </p:blipFill>
        <p:spPr>
          <a:xfrm>
            <a:off x="5841725" y="1885775"/>
            <a:ext cx="2082349" cy="200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Experimento endotérmico</a:t>
            </a:r>
            <a:endParaRPr/>
          </a:p>
        </p:txBody>
      </p:sp>
      <p:sp>
        <p:nvSpPr>
          <p:cNvPr id="256" name="Google Shape;256;p37"/>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Cuando mezclo bicarbonato y vinagre</a:t>
            </a:r>
            <a:endParaRPr/>
          </a:p>
        </p:txBody>
      </p:sp>
      <p:pic>
        <p:nvPicPr>
          <p:cNvPr id="257" name="Google Shape;257;p37"/>
          <p:cNvPicPr preferRelativeResize="0"/>
          <p:nvPr/>
        </p:nvPicPr>
        <p:blipFill>
          <a:blip r:embed="rId3">
            <a:alphaModFix/>
          </a:blip>
          <a:stretch>
            <a:fillRect/>
          </a:stretch>
        </p:blipFill>
        <p:spPr>
          <a:xfrm>
            <a:off x="5759650" y="709676"/>
            <a:ext cx="2157200" cy="1438126"/>
          </a:xfrm>
          <a:prstGeom prst="rect">
            <a:avLst/>
          </a:prstGeom>
          <a:noFill/>
          <a:ln cap="flat" cmpd="sng" w="28575">
            <a:solidFill>
              <a:schemeClr val="dk2"/>
            </a:solidFill>
            <a:prstDash val="solid"/>
            <a:round/>
            <a:headEnd len="sm" w="sm" type="none"/>
            <a:tailEnd len="sm" w="sm" type="none"/>
          </a:ln>
        </p:spPr>
      </p:pic>
      <p:pic>
        <p:nvPicPr>
          <p:cNvPr id="258" name="Google Shape;258;p37"/>
          <p:cNvPicPr preferRelativeResize="0"/>
          <p:nvPr/>
        </p:nvPicPr>
        <p:blipFill>
          <a:blip r:embed="rId4">
            <a:alphaModFix/>
          </a:blip>
          <a:stretch>
            <a:fillRect/>
          </a:stretch>
        </p:blipFill>
        <p:spPr>
          <a:xfrm>
            <a:off x="5563488" y="2662825"/>
            <a:ext cx="2549513" cy="17103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8"/>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Vídeo del proceso endotérmico</a:t>
            </a:r>
            <a:endParaRPr b="1" i="0" sz="2800" u="none" cap="none" strike="noStrike">
              <a:solidFill>
                <a:srgbClr val="000000"/>
              </a:solidFill>
            </a:endParaRPr>
          </a:p>
        </p:txBody>
      </p:sp>
      <p:pic>
        <p:nvPicPr>
          <p:cNvPr id="264" name="Google Shape;264;p38"/>
          <p:cNvPicPr preferRelativeResize="0"/>
          <p:nvPr/>
        </p:nvPicPr>
        <p:blipFill>
          <a:blip r:embed="rId3">
            <a:alphaModFix/>
          </a:blip>
          <a:stretch>
            <a:fillRect/>
          </a:stretch>
        </p:blipFill>
        <p:spPr>
          <a:xfrm>
            <a:off x="834800" y="1178901"/>
            <a:ext cx="3086675" cy="3086675"/>
          </a:xfrm>
          <a:prstGeom prst="rect">
            <a:avLst/>
          </a:prstGeom>
          <a:noFill/>
          <a:ln cap="flat" cmpd="sng" w="76200">
            <a:solidFill>
              <a:srgbClr val="1155CC"/>
            </a:solidFill>
            <a:prstDash val="solid"/>
            <a:round/>
            <a:headEnd len="sm" w="sm" type="none"/>
            <a:tailEnd len="sm" w="sm" type="none"/>
          </a:ln>
        </p:spPr>
      </p:pic>
      <p:pic>
        <p:nvPicPr>
          <p:cNvPr descr="Reproduciremos una reacción endotérmica: vinagre y bicarbonato. Medida la temperatura con un NODEMCU usando la sonda ds18b20, comprobaremos como la temperatura baja unos 4 grados centígrados." id="265" name="Google Shape;265;p38" title="Proceso endotérmico con Arduino (STEM)">
            <a:hlinkClick r:id="rId4"/>
          </p:cNvPr>
          <p:cNvPicPr preferRelativeResize="0"/>
          <p:nvPr/>
        </p:nvPicPr>
        <p:blipFill>
          <a:blip r:embed="rId5">
            <a:alphaModFix/>
          </a:blip>
          <a:stretch>
            <a:fillRect/>
          </a:stretch>
        </p:blipFill>
        <p:spPr>
          <a:xfrm>
            <a:off x="4211175" y="1007760"/>
            <a:ext cx="4572000" cy="3429000"/>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Experimento CUASI-ADIABÁTICO</a:t>
            </a:r>
            <a:endParaRPr/>
          </a:p>
        </p:txBody>
      </p:sp>
      <p:sp>
        <p:nvSpPr>
          <p:cNvPr id="271" name="Google Shape;271;p3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Comprimiendo un gas</a:t>
            </a:r>
            <a:endParaRPr/>
          </a:p>
        </p:txBody>
      </p:sp>
      <p:pic>
        <p:nvPicPr>
          <p:cNvPr id="272" name="Google Shape;272;p39"/>
          <p:cNvPicPr preferRelativeResize="0"/>
          <p:nvPr/>
        </p:nvPicPr>
        <p:blipFill>
          <a:blip r:embed="rId3">
            <a:alphaModFix/>
          </a:blip>
          <a:stretch>
            <a:fillRect/>
          </a:stretch>
        </p:blipFill>
        <p:spPr>
          <a:xfrm>
            <a:off x="5542100" y="1504239"/>
            <a:ext cx="2846703" cy="2135027"/>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Proceso adiabático (casi…)</a:t>
            </a:r>
            <a:endParaRPr b="1" i="0" sz="2800" u="none" cap="none" strike="noStrike">
              <a:solidFill>
                <a:srgbClr val="000000"/>
              </a:solidFill>
            </a:endParaRPr>
          </a:p>
        </p:txBody>
      </p:sp>
      <p:pic>
        <p:nvPicPr>
          <p:cNvPr id="278" name="Google Shape;278;p40"/>
          <p:cNvPicPr preferRelativeResize="0"/>
          <p:nvPr/>
        </p:nvPicPr>
        <p:blipFill>
          <a:blip r:embed="rId3">
            <a:alphaModFix/>
          </a:blip>
          <a:stretch>
            <a:fillRect/>
          </a:stretch>
        </p:blipFill>
        <p:spPr>
          <a:xfrm>
            <a:off x="1244225" y="1376235"/>
            <a:ext cx="3876675" cy="3238500"/>
          </a:xfrm>
          <a:prstGeom prst="rect">
            <a:avLst/>
          </a:prstGeom>
          <a:noFill/>
          <a:ln>
            <a:noFill/>
          </a:ln>
        </p:spPr>
      </p:pic>
      <p:sp>
        <p:nvSpPr>
          <p:cNvPr id="279" name="Google Shape;279;p40"/>
          <p:cNvSpPr txBox="1"/>
          <p:nvPr/>
        </p:nvSpPr>
        <p:spPr>
          <a:xfrm>
            <a:off x="5258925" y="1429975"/>
            <a:ext cx="34257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Source Code Pro"/>
                <a:ea typeface="Source Code Pro"/>
                <a:cs typeface="Source Code Pro"/>
                <a:sym typeface="Source Code Pro"/>
              </a:rPr>
              <a:t>Al aumentar la presión y disminuir el volumen, la temperatura aumenta.</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280" name="Google Shape;280;p40"/>
          <p:cNvPicPr preferRelativeResize="0"/>
          <p:nvPr/>
        </p:nvPicPr>
        <p:blipFill>
          <a:blip r:embed="rId4">
            <a:alphaModFix/>
          </a:blip>
          <a:stretch>
            <a:fillRect/>
          </a:stretch>
        </p:blipFill>
        <p:spPr>
          <a:xfrm>
            <a:off x="5409075" y="2414588"/>
            <a:ext cx="2419350" cy="314325"/>
          </a:xfrm>
          <a:prstGeom prst="rect">
            <a:avLst/>
          </a:prstGeom>
          <a:noFill/>
          <a:ln>
            <a:noFill/>
          </a:ln>
        </p:spPr>
      </p:pic>
      <p:pic>
        <p:nvPicPr>
          <p:cNvPr id="281" name="Google Shape;281;p40"/>
          <p:cNvPicPr preferRelativeResize="0"/>
          <p:nvPr/>
        </p:nvPicPr>
        <p:blipFill>
          <a:blip r:embed="rId5">
            <a:alphaModFix/>
          </a:blip>
          <a:stretch>
            <a:fillRect/>
          </a:stretch>
        </p:blipFill>
        <p:spPr>
          <a:xfrm>
            <a:off x="5409075" y="2837063"/>
            <a:ext cx="3057525" cy="314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Vídeo del proceso cuasi-adiabático</a:t>
            </a:r>
            <a:endParaRPr b="1" i="0" sz="2800" u="none" cap="none" strike="noStrike">
              <a:solidFill>
                <a:srgbClr val="000000"/>
              </a:solidFill>
            </a:endParaRPr>
          </a:p>
        </p:txBody>
      </p:sp>
      <p:pic>
        <p:nvPicPr>
          <p:cNvPr id="287" name="Google Shape;287;p41"/>
          <p:cNvPicPr preferRelativeResize="0"/>
          <p:nvPr/>
        </p:nvPicPr>
        <p:blipFill>
          <a:blip r:embed="rId3">
            <a:alphaModFix/>
          </a:blip>
          <a:stretch>
            <a:fillRect/>
          </a:stretch>
        </p:blipFill>
        <p:spPr>
          <a:xfrm>
            <a:off x="757300" y="1487852"/>
            <a:ext cx="2973100" cy="2973100"/>
          </a:xfrm>
          <a:prstGeom prst="rect">
            <a:avLst/>
          </a:prstGeom>
          <a:noFill/>
          <a:ln cap="flat" cmpd="sng" w="76200">
            <a:solidFill>
              <a:srgbClr val="1155CC"/>
            </a:solidFill>
            <a:prstDash val="solid"/>
            <a:round/>
            <a:headEnd len="sm" w="sm" type="none"/>
            <a:tailEnd len="sm" w="sm" type="none"/>
          </a:ln>
        </p:spPr>
      </p:pic>
      <p:pic>
        <p:nvPicPr>
          <p:cNvPr descr="Se trata de comprimir el aire encerrado dentro de una botella estanca, habiendo introducido antes una sonda de temperatura. Al comprimir el aire , disminuyo el volumne, aumento la presión y, suponiendo que el intercambio de calor con el medio es pequeño (cuasiadiabático), puedo comprobar quela temperatura aumenta." id="288" name="Google Shape;288;p41" title="Proceso adiabático con Arduino (o casi) (STEM)">
            <a:hlinkClick r:id="rId4"/>
          </p:cNvPr>
          <p:cNvPicPr preferRelativeResize="0"/>
          <p:nvPr/>
        </p:nvPicPr>
        <p:blipFill>
          <a:blip r:embed="rId5">
            <a:alphaModFix/>
          </a:blip>
          <a:stretch>
            <a:fillRect/>
          </a:stretch>
        </p:blipFill>
        <p:spPr>
          <a:xfrm>
            <a:off x="4169425" y="1259910"/>
            <a:ext cx="4572000" cy="3429000"/>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Fundiendo</a:t>
            </a:r>
            <a:endParaRPr/>
          </a:p>
          <a:p>
            <a:pPr indent="0" lvl="0" marL="0" rtl="0" algn="ctr">
              <a:spcBef>
                <a:spcPts val="0"/>
              </a:spcBef>
              <a:spcAft>
                <a:spcPts val="0"/>
              </a:spcAft>
              <a:buNone/>
            </a:pPr>
            <a:r>
              <a:rPr lang="en-US"/>
              <a:t>el hielo</a:t>
            </a:r>
            <a:endParaRPr/>
          </a:p>
        </p:txBody>
      </p:sp>
      <p:sp>
        <p:nvSpPr>
          <p:cNvPr id="294" name="Google Shape;294;p42"/>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Cambio de fase</a:t>
            </a:r>
            <a:endParaRPr/>
          </a:p>
        </p:txBody>
      </p:sp>
      <p:pic>
        <p:nvPicPr>
          <p:cNvPr id="295" name="Google Shape;295;p42"/>
          <p:cNvPicPr preferRelativeResize="0"/>
          <p:nvPr/>
        </p:nvPicPr>
        <p:blipFill>
          <a:blip r:embed="rId3">
            <a:alphaModFix/>
          </a:blip>
          <a:stretch>
            <a:fillRect/>
          </a:stretch>
        </p:blipFill>
        <p:spPr>
          <a:xfrm>
            <a:off x="5636825" y="1716599"/>
            <a:ext cx="2880502" cy="1710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Fusión del hielo en agua (esquemático)</a:t>
            </a:r>
            <a:endParaRPr b="1" i="0" sz="2800" u="none" cap="none" strike="noStrike">
              <a:solidFill>
                <a:srgbClr val="000000"/>
              </a:solidFill>
            </a:endParaRPr>
          </a:p>
        </p:txBody>
      </p:sp>
      <p:pic>
        <p:nvPicPr>
          <p:cNvPr id="301" name="Google Shape;301;p43"/>
          <p:cNvPicPr preferRelativeResize="0"/>
          <p:nvPr/>
        </p:nvPicPr>
        <p:blipFill>
          <a:blip r:embed="rId3">
            <a:alphaModFix/>
          </a:blip>
          <a:stretch>
            <a:fillRect/>
          </a:stretch>
        </p:blipFill>
        <p:spPr>
          <a:xfrm>
            <a:off x="950538" y="1020360"/>
            <a:ext cx="7242437" cy="398334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nvSpPr>
        <p:spPr>
          <a:xfrm>
            <a:off x="265618" y="2993405"/>
            <a:ext cx="4044900" cy="1482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i="0" lang="en-US" sz="6000" u="none" cap="none" strike="noStrike">
                <a:solidFill>
                  <a:srgbClr val="000000"/>
                </a:solidFill>
                <a:latin typeface="Amatic SC"/>
                <a:ea typeface="Amatic SC"/>
                <a:cs typeface="Amatic SC"/>
                <a:sym typeface="Amatic SC"/>
              </a:rPr>
              <a:t>Data Logger?</a:t>
            </a:r>
            <a:br>
              <a:rPr b="1" i="0" lang="en-US" sz="6000" u="none" cap="none" strike="noStrike">
                <a:latin typeface="Amatic SC"/>
                <a:ea typeface="Amatic SC"/>
                <a:cs typeface="Amatic SC"/>
                <a:sym typeface="Amatic SC"/>
              </a:rPr>
            </a:br>
            <a:r>
              <a:rPr b="1" i="0" lang="en-US" sz="1800" u="none" cap="none" strike="noStrike">
                <a:solidFill>
                  <a:srgbClr val="000000"/>
                </a:solidFill>
                <a:latin typeface="Amatic SC"/>
                <a:ea typeface="Amatic SC"/>
                <a:cs typeface="Amatic SC"/>
                <a:sym typeface="Amatic SC"/>
              </a:rPr>
              <a:t>(</a:t>
            </a:r>
            <a:r>
              <a:rPr b="1" i="0" lang="en-US" sz="1800" u="sng" cap="none" strike="noStrike">
                <a:solidFill>
                  <a:srgbClr val="0000FF"/>
                </a:solidFill>
                <a:latin typeface="Amatic SC"/>
                <a:ea typeface="Amatic SC"/>
                <a:cs typeface="Amatic SC"/>
                <a:sym typeface="Amatic SC"/>
                <a:hlinkClick r:id="rId3"/>
              </a:rPr>
              <a:t>https://en.wikipedia.org/wiki/Data_logger</a:t>
            </a:r>
            <a:r>
              <a:rPr b="1" i="0" lang="en-US" sz="1800" u="none" cap="none" strike="noStrike">
                <a:solidFill>
                  <a:srgbClr val="0000FF"/>
                </a:solidFill>
                <a:latin typeface="Amatic SC"/>
                <a:ea typeface="Amatic SC"/>
                <a:cs typeface="Amatic SC"/>
                <a:sym typeface="Amatic SC"/>
              </a:rPr>
              <a:t>)</a:t>
            </a:r>
            <a:endParaRPr b="1" i="0" sz="1800" u="none" cap="none" strike="noStrike">
              <a:solidFill>
                <a:srgbClr val="0000FF"/>
              </a:solidFill>
              <a:latin typeface="Amatic SC"/>
              <a:ea typeface="Amatic SC"/>
              <a:cs typeface="Amatic SC"/>
              <a:sym typeface="Amatic SC"/>
            </a:endParaRPr>
          </a:p>
        </p:txBody>
      </p:sp>
      <p:sp>
        <p:nvSpPr>
          <p:cNvPr id="80" name="Google Shape;80;p17"/>
          <p:cNvSpPr txBox="1"/>
          <p:nvPr/>
        </p:nvSpPr>
        <p:spPr>
          <a:xfrm>
            <a:off x="4964400" y="1060200"/>
            <a:ext cx="3836520" cy="369468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Dispositivo electrónico, programable o no, que registra datos en el tiempo mediante sensores.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t/>
            </a:r>
            <a:endParaRPr b="0" i="0" sz="2400" u="none" cap="none" strike="noStrike">
              <a:solidFill>
                <a:srgbClr val="000000"/>
              </a:solidFill>
              <a:latin typeface="Arial"/>
              <a:ea typeface="Arial"/>
              <a:cs typeface="Arial"/>
              <a:sym typeface="Arial"/>
            </a:endParaRPr>
          </a:p>
        </p:txBody>
      </p:sp>
      <p:sp>
        <p:nvSpPr>
          <p:cNvPr id="81" name="Google Shape;81;p17"/>
          <p:cNvSpPr txBox="1"/>
          <p:nvPr>
            <p:ph type="title"/>
          </p:nvPr>
        </p:nvSpPr>
        <p:spPr>
          <a:xfrm>
            <a:off x="265475" y="12831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¿Nos vendría bien un…</a:t>
            </a:r>
            <a:endParaRPr/>
          </a:p>
        </p:txBody>
      </p:sp>
      <p:sp>
        <p:nvSpPr>
          <p:cNvPr id="82" name="Google Shape;82;p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4"/>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Fusión del hielo en agua. Gráfica.</a:t>
            </a:r>
            <a:endParaRPr b="1" i="0" sz="2800" u="none" cap="none" strike="noStrike">
              <a:solidFill>
                <a:srgbClr val="000000"/>
              </a:solidFill>
            </a:endParaRPr>
          </a:p>
        </p:txBody>
      </p:sp>
      <p:pic>
        <p:nvPicPr>
          <p:cNvPr id="307" name="Google Shape;307;p44"/>
          <p:cNvPicPr preferRelativeResize="0"/>
          <p:nvPr/>
        </p:nvPicPr>
        <p:blipFill>
          <a:blip r:embed="rId3">
            <a:alphaModFix/>
          </a:blip>
          <a:stretch>
            <a:fillRect/>
          </a:stretch>
        </p:blipFill>
        <p:spPr>
          <a:xfrm>
            <a:off x="311738" y="1171635"/>
            <a:ext cx="7286625" cy="3552825"/>
          </a:xfrm>
          <a:prstGeom prst="rect">
            <a:avLst/>
          </a:prstGeom>
          <a:noFill/>
          <a:ln>
            <a:noFill/>
          </a:ln>
        </p:spPr>
      </p:pic>
      <p:pic>
        <p:nvPicPr>
          <p:cNvPr id="308" name="Google Shape;308;p44"/>
          <p:cNvPicPr preferRelativeResize="0"/>
          <p:nvPr/>
        </p:nvPicPr>
        <p:blipFill>
          <a:blip r:embed="rId4">
            <a:alphaModFix/>
          </a:blip>
          <a:stretch>
            <a:fillRect/>
          </a:stretch>
        </p:blipFill>
        <p:spPr>
          <a:xfrm>
            <a:off x="7853925" y="590600"/>
            <a:ext cx="1692350" cy="2220825"/>
          </a:xfrm>
          <a:prstGeom prst="rect">
            <a:avLst/>
          </a:prstGeom>
          <a:noFill/>
          <a:ln>
            <a:noFill/>
          </a:ln>
        </p:spPr>
      </p:pic>
      <p:pic>
        <p:nvPicPr>
          <p:cNvPr id="309" name="Google Shape;309;p44"/>
          <p:cNvPicPr preferRelativeResize="0"/>
          <p:nvPr/>
        </p:nvPicPr>
        <p:blipFill>
          <a:blip r:embed="rId5">
            <a:alphaModFix/>
          </a:blip>
          <a:stretch>
            <a:fillRect/>
          </a:stretch>
        </p:blipFill>
        <p:spPr>
          <a:xfrm>
            <a:off x="7765700" y="3003200"/>
            <a:ext cx="1691640" cy="1280368"/>
          </a:xfrm>
          <a:prstGeom prst="rect">
            <a:avLst/>
          </a:prstGeom>
          <a:noFill/>
          <a:ln>
            <a:noFill/>
          </a:ln>
        </p:spPr>
      </p:pic>
      <p:sp>
        <p:nvSpPr>
          <p:cNvPr id="310" name="Google Shape;310;p44"/>
          <p:cNvSpPr txBox="1"/>
          <p:nvPr/>
        </p:nvSpPr>
        <p:spPr>
          <a:xfrm>
            <a:off x="8348650" y="2708750"/>
            <a:ext cx="933000" cy="2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Source Code Pro"/>
                <a:ea typeface="Source Code Pro"/>
                <a:cs typeface="Source Code Pro"/>
                <a:sym typeface="Source Code Pro"/>
              </a:rPr>
              <a:t>...</a:t>
            </a:r>
            <a:endParaRPr>
              <a:latin typeface="Source Code Pro"/>
              <a:ea typeface="Source Code Pro"/>
              <a:cs typeface="Source Code Pro"/>
              <a:sym typeface="Source Code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5"/>
          <p:cNvSpPr txBox="1"/>
          <p:nvPr/>
        </p:nvSpPr>
        <p:spPr>
          <a:xfrm>
            <a:off x="311760" y="28296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3: Fusión del hielo en agua. Programa y vídeo.</a:t>
            </a:r>
            <a:endParaRPr b="1" i="0" sz="2800" u="none" cap="none" strike="noStrike">
              <a:solidFill>
                <a:srgbClr val="000000"/>
              </a:solidFill>
            </a:endParaRPr>
          </a:p>
        </p:txBody>
      </p:sp>
      <p:pic>
        <p:nvPicPr>
          <p:cNvPr id="316" name="Google Shape;316;p45">
            <a:hlinkClick r:id="rId3"/>
          </p:cNvPr>
          <p:cNvPicPr preferRelativeResize="0"/>
          <p:nvPr/>
        </p:nvPicPr>
        <p:blipFill rotWithShape="1">
          <a:blip r:embed="rId4">
            <a:alphaModFix/>
          </a:blip>
          <a:srcRect b="0" l="50440" r="-1328" t="49733"/>
          <a:stretch/>
        </p:blipFill>
        <p:spPr>
          <a:xfrm>
            <a:off x="6232525" y="1043925"/>
            <a:ext cx="1423901" cy="1369123"/>
          </a:xfrm>
          <a:prstGeom prst="rect">
            <a:avLst/>
          </a:prstGeom>
          <a:noFill/>
          <a:ln>
            <a:noFill/>
          </a:ln>
        </p:spPr>
      </p:pic>
      <p:pic>
        <p:nvPicPr>
          <p:cNvPr id="317" name="Google Shape;317;p45"/>
          <p:cNvPicPr preferRelativeResize="0"/>
          <p:nvPr/>
        </p:nvPicPr>
        <p:blipFill>
          <a:blip r:embed="rId5">
            <a:alphaModFix/>
          </a:blip>
          <a:stretch>
            <a:fillRect/>
          </a:stretch>
        </p:blipFill>
        <p:spPr>
          <a:xfrm>
            <a:off x="2074200" y="1077425"/>
            <a:ext cx="1651146" cy="1669675"/>
          </a:xfrm>
          <a:prstGeom prst="rect">
            <a:avLst/>
          </a:prstGeom>
          <a:noFill/>
          <a:ln cap="flat" cmpd="sng" w="76200">
            <a:solidFill>
              <a:srgbClr val="FF0000"/>
            </a:solidFill>
            <a:prstDash val="solid"/>
            <a:round/>
            <a:headEnd len="sm" w="sm" type="none"/>
            <a:tailEnd len="sm" w="sm" type="none"/>
          </a:ln>
        </p:spPr>
      </p:pic>
      <p:pic>
        <p:nvPicPr>
          <p:cNvPr id="318" name="Google Shape;318;p45"/>
          <p:cNvPicPr preferRelativeResize="0"/>
          <p:nvPr/>
        </p:nvPicPr>
        <p:blipFill>
          <a:blip r:embed="rId6">
            <a:alphaModFix/>
          </a:blip>
          <a:stretch>
            <a:fillRect/>
          </a:stretch>
        </p:blipFill>
        <p:spPr>
          <a:xfrm>
            <a:off x="5731650" y="2514999"/>
            <a:ext cx="2425652" cy="2425652"/>
          </a:xfrm>
          <a:prstGeom prst="rect">
            <a:avLst/>
          </a:prstGeom>
          <a:noFill/>
          <a:ln>
            <a:noFill/>
          </a:ln>
        </p:spPr>
      </p:pic>
      <p:pic>
        <p:nvPicPr>
          <p:cNvPr descr="Medimos la temperatura en un cambio de fase. Introducimos la sonda en agua, la congelamos en el congelador y tomamos datos de la sonda durante un período largo de tiempo mientras se produce la licuación del hielo en agua (fusión)." id="319" name="Google Shape;319;p45" title="Experimento cambio de fase: del hielo al agua (STEM)">
            <a:hlinkClick r:id="rId7"/>
          </p:cNvPr>
          <p:cNvPicPr preferRelativeResize="0"/>
          <p:nvPr/>
        </p:nvPicPr>
        <p:blipFill>
          <a:blip r:embed="rId8">
            <a:alphaModFix/>
          </a:blip>
          <a:stretch>
            <a:fillRect/>
          </a:stretch>
        </p:blipFill>
        <p:spPr>
          <a:xfrm>
            <a:off x="1473014" y="2774406"/>
            <a:ext cx="2875675" cy="2156756"/>
          </a:xfrm>
          <a:prstGeom prst="rect">
            <a:avLst/>
          </a:prstGeom>
          <a:noFill/>
          <a:ln cap="flat" cmpd="sng" w="76200">
            <a:solidFill>
              <a:srgbClr val="FF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nvSpPr>
        <p:spPr>
          <a:xfrm>
            <a:off x="265680" y="317520"/>
            <a:ext cx="4044960" cy="239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000000"/>
                </a:solidFill>
                <a:latin typeface="Comic Sans MS"/>
                <a:ea typeface="Comic Sans MS"/>
                <a:cs typeface="Comic Sans MS"/>
                <a:sym typeface="Comic Sans MS"/>
              </a:rPr>
              <a:t>ARDUINO + Sensores + </a:t>
            </a:r>
            <a:br>
              <a:rPr b="0" i="0" lang="en-US" sz="1800" u="none" cap="none" strike="noStrike"/>
            </a:br>
            <a:r>
              <a:rPr b="0" i="0" lang="en-US" sz="3000" u="none" cap="none" strike="noStrike">
                <a:solidFill>
                  <a:srgbClr val="000000"/>
                </a:solidFill>
                <a:latin typeface="Comic Sans MS"/>
                <a:ea typeface="Comic Sans MS"/>
                <a:cs typeface="Comic Sans MS"/>
                <a:sym typeface="Comic Sans MS"/>
              </a:rPr>
              <a:t>Registro de datos</a:t>
            </a:r>
            <a:br>
              <a:rPr b="0" i="0" lang="en-US" sz="1800" u="none" cap="none" strike="noStrike"/>
            </a:br>
            <a:r>
              <a:rPr b="0" i="0" lang="en-US" sz="3000" u="none" cap="none" strike="noStrike">
                <a:solidFill>
                  <a:srgbClr val="000000"/>
                </a:solidFill>
                <a:latin typeface="Comic Sans MS"/>
                <a:ea typeface="Comic Sans MS"/>
                <a:cs typeface="Comic Sans MS"/>
                <a:sym typeface="Comic Sans MS"/>
              </a:rPr>
              <a:t>=</a:t>
            </a:r>
            <a:br>
              <a:rPr b="0" i="0" lang="en-US" sz="1800" u="none" cap="none" strike="noStrike"/>
            </a:br>
            <a:r>
              <a:rPr b="0" i="0" lang="en-US" sz="3000" u="none" cap="none" strike="noStrike">
                <a:solidFill>
                  <a:srgbClr val="000000"/>
                </a:solidFill>
                <a:latin typeface="Comic Sans MS"/>
                <a:ea typeface="Comic Sans MS"/>
                <a:cs typeface="Comic Sans MS"/>
                <a:sym typeface="Comic Sans MS"/>
              </a:rPr>
              <a:t>¡¡ Datalogger !!</a:t>
            </a:r>
            <a:endParaRPr b="0" i="0" sz="3000" u="none" cap="none" strike="noStrike">
              <a:solidFill>
                <a:srgbClr val="000000"/>
              </a:solidFill>
              <a:latin typeface="Arial"/>
              <a:ea typeface="Arial"/>
              <a:cs typeface="Arial"/>
              <a:sym typeface="Arial"/>
            </a:endParaRPr>
          </a:p>
        </p:txBody>
      </p:sp>
      <p:sp>
        <p:nvSpPr>
          <p:cNvPr id="88" name="Google Shape;88;p18"/>
          <p:cNvSpPr txBox="1"/>
          <p:nvPr/>
        </p:nvSpPr>
        <p:spPr>
          <a:xfrm>
            <a:off x="4939560" y="723960"/>
            <a:ext cx="3836520" cy="369468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¿Aparatos caros?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¿Complicados?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¿Poco flexibles?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¿Fuera de nuestro alcance?</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¿Juguetes?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t/>
            </a:r>
            <a:endParaRPr b="0" i="0" sz="2400" u="none" cap="none" strike="noStrike">
              <a:solidFill>
                <a:srgbClr val="000000"/>
              </a:solidFill>
              <a:latin typeface="Arial"/>
              <a:ea typeface="Arial"/>
              <a:cs typeface="Arial"/>
              <a:sym typeface="Arial"/>
            </a:endParaRPr>
          </a:p>
        </p:txBody>
      </p:sp>
      <p:pic>
        <p:nvPicPr>
          <p:cNvPr id="89" name="Google Shape;89;p18"/>
          <p:cNvPicPr preferRelativeResize="0"/>
          <p:nvPr/>
        </p:nvPicPr>
        <p:blipFill rotWithShape="1">
          <a:blip r:embed="rId3">
            <a:alphaModFix/>
          </a:blip>
          <a:srcRect b="0" l="0" r="0" t="0"/>
          <a:stretch/>
        </p:blipFill>
        <p:spPr>
          <a:xfrm>
            <a:off x="176760" y="3456000"/>
            <a:ext cx="1378080" cy="952200"/>
          </a:xfrm>
          <a:prstGeom prst="rect">
            <a:avLst/>
          </a:prstGeom>
          <a:noFill/>
          <a:ln>
            <a:noFill/>
          </a:ln>
        </p:spPr>
      </p:pic>
      <p:pic>
        <p:nvPicPr>
          <p:cNvPr id="90" name="Google Shape;90;p18"/>
          <p:cNvPicPr preferRelativeResize="0"/>
          <p:nvPr/>
        </p:nvPicPr>
        <p:blipFill rotWithShape="1">
          <a:blip r:embed="rId4">
            <a:alphaModFix/>
          </a:blip>
          <a:srcRect b="0" l="0" r="0" t="0"/>
          <a:stretch/>
        </p:blipFill>
        <p:spPr>
          <a:xfrm>
            <a:off x="1718830" y="3456175"/>
            <a:ext cx="1139040" cy="1139040"/>
          </a:xfrm>
          <a:prstGeom prst="rect">
            <a:avLst/>
          </a:prstGeom>
          <a:noFill/>
          <a:ln>
            <a:noFill/>
          </a:ln>
        </p:spPr>
      </p:pic>
      <p:pic>
        <p:nvPicPr>
          <p:cNvPr id="91" name="Google Shape;91;p18"/>
          <p:cNvPicPr preferRelativeResize="0"/>
          <p:nvPr/>
        </p:nvPicPr>
        <p:blipFill rotWithShape="1">
          <a:blip r:embed="rId5">
            <a:alphaModFix/>
          </a:blip>
          <a:srcRect b="0" l="0" r="0" t="0"/>
          <a:stretch/>
        </p:blipFill>
        <p:spPr>
          <a:xfrm>
            <a:off x="3021840" y="3420720"/>
            <a:ext cx="1209960" cy="1209960"/>
          </a:xfrm>
          <a:prstGeom prst="rect">
            <a:avLst/>
          </a:prstGeom>
          <a:noFill/>
          <a:ln>
            <a:noFill/>
          </a:ln>
        </p:spPr>
      </p:pic>
      <p:sp>
        <p:nvSpPr>
          <p:cNvPr id="92" name="Google Shape;92;p18"/>
          <p:cNvSpPr/>
          <p:nvPr/>
        </p:nvSpPr>
        <p:spPr>
          <a:xfrm>
            <a:off x="345240" y="4631040"/>
            <a:ext cx="3917520" cy="2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t>6</a:t>
            </a:r>
            <a:r>
              <a:rPr b="0" i="0" lang="en-US" sz="1400" u="none" cap="none" strike="noStrike">
                <a:solidFill>
                  <a:srgbClr val="000000"/>
                </a:solidFill>
                <a:latin typeface="Arial"/>
                <a:ea typeface="Arial"/>
                <a:cs typeface="Arial"/>
                <a:sym typeface="Arial"/>
              </a:rPr>
              <a:t> € + </a:t>
            </a:r>
            <a:r>
              <a:rPr lang="en-US"/>
              <a:t>2.7</a:t>
            </a:r>
            <a:r>
              <a:rPr b="0" i="0" lang="en-US" sz="1400" u="none" cap="none" strike="noStrike">
                <a:solidFill>
                  <a:srgbClr val="000000"/>
                </a:solidFill>
                <a:latin typeface="Arial"/>
                <a:ea typeface="Arial"/>
                <a:cs typeface="Arial"/>
                <a:sym typeface="Arial"/>
              </a:rPr>
              <a:t>€ + </a:t>
            </a:r>
            <a:r>
              <a:rPr lang="en-US"/>
              <a:t>2.35</a:t>
            </a:r>
            <a:r>
              <a:rPr b="0" i="0" lang="en-US" sz="1400" u="none" cap="none" strike="noStrike">
                <a:solidFill>
                  <a:srgbClr val="000000"/>
                </a:solidFill>
                <a:latin typeface="Arial"/>
                <a:ea typeface="Arial"/>
                <a:cs typeface="Arial"/>
                <a:sym typeface="Arial"/>
              </a:rPr>
              <a:t>€ </a:t>
            </a:r>
            <a:r>
              <a:rPr lang="en-US"/>
              <a:t>≅ 11€ </a:t>
            </a:r>
            <a:r>
              <a:rPr b="0" i="0" lang="en-US" sz="1400" u="none" cap="none" strike="noStrike">
                <a:solidFill>
                  <a:srgbClr val="000000"/>
                </a:solidFill>
                <a:latin typeface="Arial"/>
                <a:ea typeface="Arial"/>
                <a:cs typeface="Arial"/>
                <a:sym typeface="Arial"/>
              </a:rPr>
              <a:t>(</a:t>
            </a:r>
            <a:r>
              <a:rPr lang="en-US"/>
              <a:t>solectroshop.com</a:t>
            </a:r>
            <a:r>
              <a:rPr b="0" i="0" lang="en-US" sz="1400" u="none" cap="none" strike="noStrike">
                <a:solidFill>
                  <a:srgbClr val="000000"/>
                </a:solidFill>
                <a:latin typeface="Arial"/>
                <a:ea typeface="Arial"/>
                <a:cs typeface="Arial"/>
                <a:sym typeface="Arial"/>
              </a:rPr>
              <a:t>)</a:t>
            </a:r>
            <a:endParaRPr b="0" i="0" sz="1400" u="none" cap="none" strike="noStrike">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265500" y="2056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Pero… ¿Qué es ARDUINO?</a:t>
            </a:r>
            <a:endParaRPr/>
          </a:p>
        </p:txBody>
      </p:sp>
      <p:pic>
        <p:nvPicPr>
          <p:cNvPr id="98" name="Google Shape;98;p19"/>
          <p:cNvPicPr preferRelativeResize="0"/>
          <p:nvPr/>
        </p:nvPicPr>
        <p:blipFill>
          <a:blip r:embed="rId3">
            <a:alphaModFix/>
          </a:blip>
          <a:stretch>
            <a:fillRect/>
          </a:stretch>
        </p:blipFill>
        <p:spPr>
          <a:xfrm>
            <a:off x="129025" y="2156176"/>
            <a:ext cx="1747398" cy="1310549"/>
          </a:xfrm>
          <a:prstGeom prst="rect">
            <a:avLst/>
          </a:prstGeom>
          <a:noFill/>
          <a:ln>
            <a:noFill/>
          </a:ln>
        </p:spPr>
      </p:pic>
      <p:sp>
        <p:nvSpPr>
          <p:cNvPr id="99" name="Google Shape;99;p19"/>
          <p:cNvSpPr txBox="1"/>
          <p:nvPr/>
        </p:nvSpPr>
        <p:spPr>
          <a:xfrm>
            <a:off x="1724175" y="1856100"/>
            <a:ext cx="2729700" cy="19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veat"/>
                <a:ea typeface="Caveat"/>
                <a:cs typeface="Caveat"/>
                <a:sym typeface="Caveat"/>
              </a:rPr>
              <a:t>Placas electrónicas basadas en el microcontrolador de la familia Atmel AVR. El Arduino UNO lleva el microcontrolador ATmega328, que funciona a 5V, tiene 14 entradas/salidas digitales (6 PWM), 6 entradas analógicas, 16 MHz de señal de reloj, 32KB de memoria flash (0.5 para el bootloader),etc.</a:t>
            </a:r>
            <a:endParaRPr>
              <a:latin typeface="Caveat"/>
              <a:ea typeface="Caveat"/>
              <a:cs typeface="Caveat"/>
              <a:sym typeface="Caveat"/>
            </a:endParaRPr>
          </a:p>
        </p:txBody>
      </p:sp>
      <p:sp>
        <p:nvSpPr>
          <p:cNvPr id="100" name="Google Shape;100;p19"/>
          <p:cNvSpPr txBox="1"/>
          <p:nvPr/>
        </p:nvSpPr>
        <p:spPr>
          <a:xfrm>
            <a:off x="620925" y="3944175"/>
            <a:ext cx="12555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Source Code Pro"/>
                <a:ea typeface="Source Code Pro"/>
                <a:cs typeface="Source Code Pro"/>
                <a:sym typeface="Source Code Pro"/>
              </a:rPr>
              <a:t>Hardware y Software</a:t>
            </a:r>
            <a:endParaRPr>
              <a:latin typeface="Source Code Pro"/>
              <a:ea typeface="Source Code Pro"/>
              <a:cs typeface="Source Code Pro"/>
              <a:sym typeface="Source Code Pro"/>
            </a:endParaRPr>
          </a:p>
        </p:txBody>
      </p:sp>
      <p:pic>
        <p:nvPicPr>
          <p:cNvPr id="101" name="Google Shape;101;p19"/>
          <p:cNvPicPr preferRelativeResize="0"/>
          <p:nvPr/>
        </p:nvPicPr>
        <p:blipFill rotWithShape="1">
          <a:blip r:embed="rId4">
            <a:alphaModFix/>
          </a:blip>
          <a:srcRect b="-13481" l="0" r="0" t="0"/>
          <a:stretch/>
        </p:blipFill>
        <p:spPr>
          <a:xfrm>
            <a:off x="2402025" y="3990073"/>
            <a:ext cx="1374000" cy="549600"/>
          </a:xfrm>
          <a:prstGeom prst="rect">
            <a:avLst/>
          </a:prstGeom>
          <a:noFill/>
          <a:ln>
            <a:noFill/>
          </a:ln>
        </p:spPr>
      </p:pic>
      <p:pic>
        <p:nvPicPr>
          <p:cNvPr id="102" name="Google Shape;102;p19"/>
          <p:cNvPicPr preferRelativeResize="0"/>
          <p:nvPr/>
        </p:nvPicPr>
        <p:blipFill>
          <a:blip r:embed="rId5">
            <a:alphaModFix/>
          </a:blip>
          <a:stretch>
            <a:fillRect/>
          </a:stretch>
        </p:blipFill>
        <p:spPr>
          <a:xfrm>
            <a:off x="3930900" y="3990068"/>
            <a:ext cx="379800" cy="379800"/>
          </a:xfrm>
          <a:prstGeom prst="rect">
            <a:avLst/>
          </a:prstGeom>
          <a:noFill/>
          <a:ln>
            <a:noFill/>
          </a:ln>
        </p:spPr>
      </p:pic>
      <p:sp>
        <p:nvSpPr>
          <p:cNvPr id="103" name="Google Shape;103;p19"/>
          <p:cNvSpPr txBox="1"/>
          <p:nvPr/>
        </p:nvSpPr>
        <p:spPr>
          <a:xfrm>
            <a:off x="4925900" y="-135873"/>
            <a:ext cx="3836400" cy="64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599"/>
              </a:spcBef>
              <a:spcAft>
                <a:spcPts val="0"/>
              </a:spcAft>
              <a:buNone/>
            </a:pPr>
            <a:r>
              <a:rPr b="1" lang="en-US" sz="2400">
                <a:latin typeface="Permanent Marker"/>
                <a:ea typeface="Permanent Marker"/>
                <a:cs typeface="Permanent Marker"/>
                <a:sym typeface="Permanent Marker"/>
              </a:rPr>
              <a:t>En Tecnología</a:t>
            </a:r>
            <a:endParaRPr b="0" i="0" sz="2400" u="none" cap="none" strike="noStrike">
              <a:solidFill>
                <a:srgbClr val="000000"/>
              </a:solidFill>
              <a:latin typeface="Arial"/>
              <a:ea typeface="Arial"/>
              <a:cs typeface="Arial"/>
              <a:sym typeface="Arial"/>
            </a:endParaRPr>
          </a:p>
        </p:txBody>
      </p:sp>
      <p:pic>
        <p:nvPicPr>
          <p:cNvPr id="104" name="Google Shape;104;p19"/>
          <p:cNvPicPr preferRelativeResize="0"/>
          <p:nvPr/>
        </p:nvPicPr>
        <p:blipFill>
          <a:blip r:embed="rId6">
            <a:alphaModFix/>
          </a:blip>
          <a:stretch>
            <a:fillRect/>
          </a:stretch>
        </p:blipFill>
        <p:spPr>
          <a:xfrm>
            <a:off x="4925900" y="594975"/>
            <a:ext cx="2344100" cy="1561200"/>
          </a:xfrm>
          <a:prstGeom prst="rect">
            <a:avLst/>
          </a:prstGeom>
          <a:noFill/>
          <a:ln cap="flat" cmpd="sng" w="28575">
            <a:solidFill>
              <a:srgbClr val="000000"/>
            </a:solidFill>
            <a:prstDash val="solid"/>
            <a:round/>
            <a:headEnd len="sm" w="sm" type="none"/>
            <a:tailEnd len="sm" w="sm" type="none"/>
          </a:ln>
        </p:spPr>
      </p:pic>
      <p:pic>
        <p:nvPicPr>
          <p:cNvPr id="105" name="Google Shape;105;p19"/>
          <p:cNvPicPr preferRelativeResize="0"/>
          <p:nvPr/>
        </p:nvPicPr>
        <p:blipFill rotWithShape="1">
          <a:blip r:embed="rId7">
            <a:alphaModFix/>
          </a:blip>
          <a:srcRect b="11197" l="0" r="0" t="0"/>
          <a:stretch/>
        </p:blipFill>
        <p:spPr>
          <a:xfrm>
            <a:off x="5827626" y="3944175"/>
            <a:ext cx="1146750" cy="1018375"/>
          </a:xfrm>
          <a:prstGeom prst="rect">
            <a:avLst/>
          </a:prstGeom>
          <a:noFill/>
          <a:ln cap="flat" cmpd="sng" w="28575">
            <a:solidFill>
              <a:srgbClr val="000000"/>
            </a:solidFill>
            <a:prstDash val="solid"/>
            <a:round/>
            <a:headEnd len="sm" w="sm" type="none"/>
            <a:tailEnd len="sm" w="sm" type="none"/>
          </a:ln>
        </p:spPr>
      </p:pic>
      <p:pic>
        <p:nvPicPr>
          <p:cNvPr id="106" name="Google Shape;106;p19"/>
          <p:cNvPicPr preferRelativeResize="0"/>
          <p:nvPr/>
        </p:nvPicPr>
        <p:blipFill>
          <a:blip r:embed="rId8">
            <a:alphaModFix/>
          </a:blip>
          <a:stretch>
            <a:fillRect/>
          </a:stretch>
        </p:blipFill>
        <p:spPr>
          <a:xfrm>
            <a:off x="7141960" y="3814029"/>
            <a:ext cx="763325" cy="1148521"/>
          </a:xfrm>
          <a:prstGeom prst="rect">
            <a:avLst/>
          </a:prstGeom>
          <a:noFill/>
          <a:ln cap="flat" cmpd="sng" w="28575">
            <a:solidFill>
              <a:srgbClr val="000000"/>
            </a:solidFill>
            <a:prstDash val="solid"/>
            <a:round/>
            <a:headEnd len="sm" w="sm" type="none"/>
            <a:tailEnd len="sm" w="sm" type="none"/>
          </a:ln>
        </p:spPr>
      </p:pic>
      <p:pic>
        <p:nvPicPr>
          <p:cNvPr id="107" name="Google Shape;107;p19"/>
          <p:cNvPicPr preferRelativeResize="0"/>
          <p:nvPr/>
        </p:nvPicPr>
        <p:blipFill>
          <a:blip r:embed="rId9">
            <a:alphaModFix/>
          </a:blip>
          <a:stretch>
            <a:fillRect/>
          </a:stretch>
        </p:blipFill>
        <p:spPr>
          <a:xfrm>
            <a:off x="4793400" y="3738250"/>
            <a:ext cx="866642" cy="1224300"/>
          </a:xfrm>
          <a:prstGeom prst="rect">
            <a:avLst/>
          </a:prstGeom>
          <a:noFill/>
          <a:ln cap="flat" cmpd="sng" w="28575">
            <a:solidFill>
              <a:srgbClr val="000000"/>
            </a:solidFill>
            <a:prstDash val="solid"/>
            <a:round/>
            <a:headEnd len="sm" w="sm" type="none"/>
            <a:tailEnd len="sm" w="sm" type="none"/>
          </a:ln>
        </p:spPr>
      </p:pic>
      <p:pic>
        <p:nvPicPr>
          <p:cNvPr id="108" name="Google Shape;108;p19"/>
          <p:cNvPicPr preferRelativeResize="0"/>
          <p:nvPr/>
        </p:nvPicPr>
        <p:blipFill>
          <a:blip r:embed="rId10">
            <a:alphaModFix/>
          </a:blip>
          <a:stretch>
            <a:fillRect/>
          </a:stretch>
        </p:blipFill>
        <p:spPr>
          <a:xfrm>
            <a:off x="8072868" y="3742820"/>
            <a:ext cx="866650" cy="1219730"/>
          </a:xfrm>
          <a:prstGeom prst="rect">
            <a:avLst/>
          </a:prstGeom>
          <a:noFill/>
          <a:ln cap="flat" cmpd="sng" w="28575">
            <a:solidFill>
              <a:srgbClr val="000000"/>
            </a:solidFill>
            <a:prstDash val="solid"/>
            <a:round/>
            <a:headEnd len="sm" w="sm" type="none"/>
            <a:tailEnd len="sm" w="sm" type="none"/>
          </a:ln>
        </p:spPr>
      </p:pic>
      <p:sp>
        <p:nvSpPr>
          <p:cNvPr id="109" name="Google Shape;109;p19"/>
          <p:cNvSpPr txBox="1"/>
          <p:nvPr/>
        </p:nvSpPr>
        <p:spPr>
          <a:xfrm rot="-899766">
            <a:off x="6906112" y="378139"/>
            <a:ext cx="2019684" cy="9280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solidFill>
                  <a:srgbClr val="134F5C"/>
                </a:solidFill>
                <a:latin typeface="Caveat"/>
                <a:ea typeface="Caveat"/>
                <a:cs typeface="Caveat"/>
                <a:sym typeface="Caveat"/>
              </a:rPr>
              <a:t>Robótica</a:t>
            </a:r>
            <a:endParaRPr sz="4800">
              <a:solidFill>
                <a:srgbClr val="134F5C"/>
              </a:solidFill>
              <a:latin typeface="Caveat"/>
              <a:ea typeface="Caveat"/>
              <a:cs typeface="Caveat"/>
              <a:sym typeface="Caveat"/>
            </a:endParaRPr>
          </a:p>
        </p:txBody>
      </p:sp>
      <p:pic>
        <p:nvPicPr>
          <p:cNvPr id="110" name="Google Shape;110;p19"/>
          <p:cNvPicPr preferRelativeResize="0"/>
          <p:nvPr/>
        </p:nvPicPr>
        <p:blipFill>
          <a:blip r:embed="rId11">
            <a:alphaModFix/>
          </a:blip>
          <a:stretch>
            <a:fillRect/>
          </a:stretch>
        </p:blipFill>
        <p:spPr>
          <a:xfrm>
            <a:off x="6512691" y="2258675"/>
            <a:ext cx="2426838" cy="1310550"/>
          </a:xfrm>
          <a:prstGeom prst="rect">
            <a:avLst/>
          </a:prstGeom>
          <a:noFill/>
          <a:ln cap="flat" cmpd="sng" w="28575">
            <a:solidFill>
              <a:srgbClr val="000000"/>
            </a:solidFill>
            <a:prstDash val="solid"/>
            <a:round/>
            <a:headEnd len="sm" w="sm" type="none"/>
            <a:tailEnd len="sm" w="sm" type="none"/>
          </a:ln>
        </p:spPr>
      </p:pic>
      <p:sp>
        <p:nvSpPr>
          <p:cNvPr id="111" name="Google Shape;111;p19"/>
          <p:cNvSpPr txBox="1"/>
          <p:nvPr/>
        </p:nvSpPr>
        <p:spPr>
          <a:xfrm rot="-899766">
            <a:off x="4539637" y="2107714"/>
            <a:ext cx="2019684" cy="92805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134F5C"/>
                </a:solidFill>
                <a:latin typeface="Caveat"/>
                <a:ea typeface="Caveat"/>
                <a:cs typeface="Caveat"/>
                <a:sym typeface="Caveat"/>
              </a:rPr>
              <a:t>Electrónica recreativa</a:t>
            </a:r>
            <a:endParaRPr b="1" sz="2400">
              <a:solidFill>
                <a:srgbClr val="134F5C"/>
              </a:solidFill>
              <a:latin typeface="Caveat"/>
              <a:ea typeface="Caveat"/>
              <a:cs typeface="Caveat"/>
              <a:sym typeface="Caveat"/>
            </a:endParaRPr>
          </a:p>
        </p:txBody>
      </p:sp>
      <p:pic>
        <p:nvPicPr>
          <p:cNvPr id="112" name="Google Shape;112;p19"/>
          <p:cNvPicPr preferRelativeResize="0"/>
          <p:nvPr/>
        </p:nvPicPr>
        <p:blipFill>
          <a:blip r:embed="rId12">
            <a:alphaModFix/>
          </a:blip>
          <a:stretch>
            <a:fillRect/>
          </a:stretch>
        </p:blipFill>
        <p:spPr>
          <a:xfrm>
            <a:off x="5593350" y="2917125"/>
            <a:ext cx="919350" cy="919350"/>
          </a:xfrm>
          <a:prstGeom prst="rect">
            <a:avLst/>
          </a:prstGeom>
          <a:noFill/>
          <a:ln cap="flat" cmpd="sng" w="28575">
            <a:solidFill>
              <a:srgbClr val="000000"/>
            </a:solidFill>
            <a:prstDash val="solid"/>
            <a:round/>
            <a:headEnd len="sm" w="sm" type="none"/>
            <a:tailEnd len="sm" w="sm" type="none"/>
          </a:ln>
        </p:spPr>
      </p:pic>
      <p:pic>
        <p:nvPicPr>
          <p:cNvPr id="113" name="Google Shape;113;p19"/>
          <p:cNvPicPr preferRelativeResize="0"/>
          <p:nvPr/>
        </p:nvPicPr>
        <p:blipFill>
          <a:blip r:embed="rId13">
            <a:alphaModFix/>
          </a:blip>
          <a:stretch>
            <a:fillRect/>
          </a:stretch>
        </p:blipFill>
        <p:spPr>
          <a:xfrm>
            <a:off x="7742025" y="1170675"/>
            <a:ext cx="914400" cy="9144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nvSpPr>
        <p:spPr>
          <a:xfrm>
            <a:off x="443310" y="270135"/>
            <a:ext cx="4044900" cy="3854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i="0" lang="en-US" sz="4800" u="none" cap="none" strike="noStrike">
                <a:solidFill>
                  <a:srgbClr val="351C75"/>
                </a:solidFill>
                <a:latin typeface="Permanent Marker"/>
                <a:ea typeface="Permanent Marker"/>
                <a:cs typeface="Permanent Marker"/>
                <a:sym typeface="Permanent Marker"/>
              </a:rPr>
              <a:t>Propuesta</a:t>
            </a:r>
            <a:br>
              <a:rPr i="0" lang="en-US" sz="1800" u="none" cap="none" strike="noStrike">
                <a:solidFill>
                  <a:srgbClr val="351C75"/>
                </a:solidFill>
                <a:latin typeface="Permanent Marker"/>
                <a:ea typeface="Permanent Marker"/>
                <a:cs typeface="Permanent Marker"/>
                <a:sym typeface="Permanent Marker"/>
              </a:rPr>
            </a:br>
            <a:r>
              <a:rPr lang="en-US" sz="4800">
                <a:solidFill>
                  <a:srgbClr val="351C75"/>
                </a:solidFill>
                <a:latin typeface="Permanent Marker"/>
                <a:ea typeface="Permanent Marker"/>
                <a:cs typeface="Permanent Marker"/>
                <a:sym typeface="Permanent Marker"/>
              </a:rPr>
              <a:t>Buenas Prácticas</a:t>
            </a:r>
            <a:br>
              <a:rPr b="0" i="0" lang="en-US" sz="1800" u="none" cap="none" strike="noStrike"/>
            </a:br>
            <a:br>
              <a:rPr b="0" i="0" lang="en-US" sz="1800" u="none" cap="none" strike="noStrike"/>
            </a:br>
            <a:r>
              <a:rPr b="0" i="0" lang="en-US" sz="6000" u="none" cap="none" strike="noStrike">
                <a:solidFill>
                  <a:srgbClr val="A61C00"/>
                </a:solidFill>
                <a:latin typeface="Comic Sans MS"/>
                <a:ea typeface="Comic Sans MS"/>
                <a:cs typeface="Comic Sans MS"/>
                <a:sym typeface="Comic Sans MS"/>
              </a:rPr>
              <a:t>E</a:t>
            </a:r>
            <a:r>
              <a:rPr b="0" i="0" lang="en-US" sz="6000" u="none" cap="none" strike="noStrike">
                <a:solidFill>
                  <a:srgbClr val="000000"/>
                </a:solidFill>
                <a:latin typeface="Comic Sans MS"/>
                <a:ea typeface="Comic Sans MS"/>
                <a:cs typeface="Comic Sans MS"/>
                <a:sym typeface="Comic Sans MS"/>
              </a:rPr>
              <a:t>STEM</a:t>
            </a:r>
            <a:endParaRPr b="0" i="0" sz="6000" u="none" cap="none" strike="noStrike">
              <a:solidFill>
                <a:srgbClr val="000000"/>
              </a:solidFill>
              <a:latin typeface="Arial"/>
              <a:ea typeface="Arial"/>
              <a:cs typeface="Arial"/>
              <a:sym typeface="Arial"/>
            </a:endParaRPr>
          </a:p>
        </p:txBody>
      </p:sp>
      <p:sp>
        <p:nvSpPr>
          <p:cNvPr id="119" name="Google Shape;119;p20"/>
          <p:cNvSpPr txBox="1"/>
          <p:nvPr/>
        </p:nvSpPr>
        <p:spPr>
          <a:xfrm>
            <a:off x="4939550" y="270125"/>
            <a:ext cx="3836400" cy="439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US" sz="2400" u="none" cap="none" strike="noStrike">
                <a:solidFill>
                  <a:srgbClr val="CC0000"/>
                </a:solidFill>
                <a:latin typeface="Arial"/>
                <a:ea typeface="Arial"/>
                <a:cs typeface="Arial"/>
                <a:sym typeface="Arial"/>
              </a:rPr>
              <a:t>¡¡ Entretenido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Science</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Technology</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Engineering</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i="0" lang="en-US" sz="2400" u="none" cap="none" strike="noStrike">
                <a:solidFill>
                  <a:srgbClr val="000000"/>
                </a:solidFill>
                <a:latin typeface="Arial"/>
                <a:ea typeface="Arial"/>
                <a:cs typeface="Arial"/>
                <a:sym typeface="Arial"/>
              </a:rPr>
              <a:t>Maths</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1599"/>
              </a:spcBef>
              <a:spcAft>
                <a:spcPts val="0"/>
              </a:spcAft>
              <a:buNone/>
            </a:pPr>
            <a:r>
              <a:rPr b="1" lang="en-US" sz="2400">
                <a:solidFill>
                  <a:srgbClr val="741B47"/>
                </a:solidFill>
              </a:rPr>
              <a:t>Proyectos colaborativos del profesorado de Tecnología, FQ, BG e incluso Matemáticas.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p:nvPr/>
        </p:nvSpPr>
        <p:spPr>
          <a:xfrm>
            <a:off x="1314625" y="1268400"/>
            <a:ext cx="5816442" cy="1885275"/>
          </a:xfrm>
          <a:custGeom>
            <a:rect b="b" l="l" r="r" t="t"/>
            <a:pathLst>
              <a:path extrusionOk="0" h="75411" w="236009">
                <a:moveTo>
                  <a:pt x="0" y="33131"/>
                </a:moveTo>
                <a:cubicBezTo>
                  <a:pt x="39290" y="27732"/>
                  <a:pt x="231468" y="-5109"/>
                  <a:pt x="235742" y="739"/>
                </a:cubicBezTo>
                <a:cubicBezTo>
                  <a:pt x="240016" y="6588"/>
                  <a:pt x="28942" y="56000"/>
                  <a:pt x="25643" y="68222"/>
                </a:cubicBezTo>
                <a:cubicBezTo>
                  <a:pt x="22344" y="80444"/>
                  <a:pt x="184229" y="73096"/>
                  <a:pt x="215946" y="74071"/>
                </a:cubicBezTo>
              </a:path>
            </a:pathLst>
          </a:custGeom>
          <a:noFill/>
          <a:ln cap="flat" cmpd="sng" w="38100">
            <a:solidFill>
              <a:schemeClr val="dk2"/>
            </a:solidFill>
            <a:prstDash val="solid"/>
            <a:round/>
            <a:headEnd len="med" w="med" type="none"/>
            <a:tailEnd len="med" w="med" type="triangle"/>
          </a:ln>
        </p:spPr>
      </p:sp>
      <p:cxnSp>
        <p:nvCxnSpPr>
          <p:cNvPr id="125" name="Google Shape;125;p21"/>
          <p:cNvCxnSpPr>
            <a:stCxn id="126" idx="3"/>
            <a:endCxn id="127" idx="1"/>
          </p:cNvCxnSpPr>
          <p:nvPr/>
        </p:nvCxnSpPr>
        <p:spPr>
          <a:xfrm>
            <a:off x="1306868" y="4547865"/>
            <a:ext cx="6854400" cy="14400"/>
          </a:xfrm>
          <a:prstGeom prst="straightConnector1">
            <a:avLst/>
          </a:prstGeom>
          <a:noFill/>
          <a:ln cap="flat" cmpd="sng" w="76200">
            <a:solidFill>
              <a:schemeClr val="dk2"/>
            </a:solidFill>
            <a:prstDash val="solid"/>
            <a:round/>
            <a:headEnd len="med" w="med" type="none"/>
            <a:tailEnd len="med" w="med" type="triangle"/>
          </a:ln>
        </p:spPr>
      </p:cxnSp>
      <p:sp>
        <p:nvSpPr>
          <p:cNvPr id="128" name="Google Shape;128;p21"/>
          <p:cNvSpPr txBox="1"/>
          <p:nvPr/>
        </p:nvSpPr>
        <p:spPr>
          <a:xfrm>
            <a:off x="311998" y="128185"/>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¿Qué </a:t>
            </a:r>
            <a:r>
              <a:rPr lang="en-US" sz="2800"/>
              <a:t>necesitamos aprender</a:t>
            </a: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Arial"/>
              <a:ea typeface="Arial"/>
              <a:cs typeface="Arial"/>
              <a:sym typeface="Arial"/>
            </a:endParaRPr>
          </a:p>
        </p:txBody>
      </p:sp>
      <p:pic>
        <p:nvPicPr>
          <p:cNvPr id="129" name="Google Shape;129;p21"/>
          <p:cNvPicPr preferRelativeResize="0"/>
          <p:nvPr/>
        </p:nvPicPr>
        <p:blipFill rotWithShape="1">
          <a:blip r:embed="rId3">
            <a:alphaModFix/>
          </a:blip>
          <a:srcRect b="0" l="0" r="0" t="0"/>
          <a:stretch/>
        </p:blipFill>
        <p:spPr>
          <a:xfrm>
            <a:off x="577440" y="1343520"/>
            <a:ext cx="1378080" cy="952200"/>
          </a:xfrm>
          <a:prstGeom prst="rect">
            <a:avLst/>
          </a:prstGeom>
          <a:noFill/>
          <a:ln>
            <a:noFill/>
          </a:ln>
        </p:spPr>
      </p:pic>
      <p:sp>
        <p:nvSpPr>
          <p:cNvPr id="130" name="Google Shape;130;p21"/>
          <p:cNvSpPr/>
          <p:nvPr/>
        </p:nvSpPr>
        <p:spPr>
          <a:xfrm>
            <a:off x="2458293" y="1388395"/>
            <a:ext cx="1606200" cy="744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Diseñar y montar circuitos con sensores</a:t>
            </a:r>
            <a:endParaRPr b="0" i="0" sz="1400" u="none" cap="none" strike="noStrike">
              <a:latin typeface="Cambria"/>
              <a:ea typeface="Cambria"/>
              <a:cs typeface="Cambria"/>
              <a:sym typeface="Cambria"/>
            </a:endParaRPr>
          </a:p>
        </p:txBody>
      </p:sp>
      <p:pic>
        <p:nvPicPr>
          <p:cNvPr id="131" name="Google Shape;131;p21"/>
          <p:cNvPicPr preferRelativeResize="0"/>
          <p:nvPr/>
        </p:nvPicPr>
        <p:blipFill rotWithShape="1">
          <a:blip r:embed="rId4">
            <a:alphaModFix/>
          </a:blip>
          <a:srcRect b="0" l="0" r="0" t="0"/>
          <a:stretch/>
        </p:blipFill>
        <p:spPr>
          <a:xfrm>
            <a:off x="6674040" y="703440"/>
            <a:ext cx="1133640" cy="1360440"/>
          </a:xfrm>
          <a:prstGeom prst="rect">
            <a:avLst/>
          </a:prstGeom>
          <a:noFill/>
          <a:ln>
            <a:noFill/>
          </a:ln>
        </p:spPr>
      </p:pic>
      <p:sp>
        <p:nvSpPr>
          <p:cNvPr id="132" name="Google Shape;132;p21"/>
          <p:cNvSpPr/>
          <p:nvPr/>
        </p:nvSpPr>
        <p:spPr>
          <a:xfrm>
            <a:off x="4567250" y="894690"/>
            <a:ext cx="1080300" cy="6348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Programar ARDUINO</a:t>
            </a:r>
            <a:endParaRPr b="0" i="0" sz="1400" u="none" cap="none" strike="noStrike">
              <a:latin typeface="Cambria"/>
              <a:ea typeface="Cambria"/>
              <a:cs typeface="Cambria"/>
              <a:sym typeface="Cambria"/>
            </a:endParaRPr>
          </a:p>
        </p:txBody>
      </p:sp>
      <p:pic>
        <p:nvPicPr>
          <p:cNvPr id="133" name="Google Shape;133;p21"/>
          <p:cNvPicPr preferRelativeResize="0"/>
          <p:nvPr/>
        </p:nvPicPr>
        <p:blipFill rotWithShape="1">
          <a:blip r:embed="rId5">
            <a:alphaModFix/>
          </a:blip>
          <a:srcRect b="0" l="0" r="0" t="0"/>
          <a:stretch/>
        </p:blipFill>
        <p:spPr>
          <a:xfrm>
            <a:off x="1316880" y="2665440"/>
            <a:ext cx="1080360" cy="1080360"/>
          </a:xfrm>
          <a:prstGeom prst="rect">
            <a:avLst/>
          </a:prstGeom>
          <a:noFill/>
          <a:ln>
            <a:noFill/>
          </a:ln>
        </p:spPr>
      </p:pic>
      <p:sp>
        <p:nvSpPr>
          <p:cNvPr id="134" name="Google Shape;134;p21"/>
          <p:cNvSpPr/>
          <p:nvPr/>
        </p:nvSpPr>
        <p:spPr>
          <a:xfrm>
            <a:off x="2458290" y="2848340"/>
            <a:ext cx="2230800" cy="10803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Capturar DATOS:</a:t>
            </a:r>
            <a:endParaRPr b="0" i="0" sz="1400" u="none" cap="none" strike="noStrike">
              <a:latin typeface="Cambria"/>
              <a:ea typeface="Cambria"/>
              <a:cs typeface="Cambria"/>
              <a:sym typeface="Cambria"/>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en tiempo real o en lapsos largos mediante tarjeta SD</a:t>
            </a:r>
            <a:endParaRPr b="0" i="0" sz="1400" u="none" cap="none" strike="noStrike">
              <a:latin typeface="Cambria"/>
              <a:ea typeface="Cambria"/>
              <a:cs typeface="Cambria"/>
              <a:sym typeface="Cambria"/>
            </a:endParaRPr>
          </a:p>
        </p:txBody>
      </p:sp>
      <p:pic>
        <p:nvPicPr>
          <p:cNvPr id="135" name="Google Shape;135;p21"/>
          <p:cNvPicPr preferRelativeResize="0"/>
          <p:nvPr/>
        </p:nvPicPr>
        <p:blipFill rotWithShape="1">
          <a:blip r:embed="rId6">
            <a:alphaModFix/>
          </a:blip>
          <a:srcRect b="0" l="0" r="0" t="0"/>
          <a:stretch/>
        </p:blipFill>
        <p:spPr>
          <a:xfrm>
            <a:off x="6807240" y="2449080"/>
            <a:ext cx="1840320" cy="1280880"/>
          </a:xfrm>
          <a:prstGeom prst="rect">
            <a:avLst/>
          </a:prstGeom>
          <a:noFill/>
          <a:ln>
            <a:noFill/>
          </a:ln>
        </p:spPr>
      </p:pic>
      <p:sp>
        <p:nvSpPr>
          <p:cNvPr id="136" name="Google Shape;136;p21"/>
          <p:cNvSpPr/>
          <p:nvPr/>
        </p:nvSpPr>
        <p:spPr>
          <a:xfrm>
            <a:off x="4853175" y="2634250"/>
            <a:ext cx="1218900" cy="6348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Representar DATOS</a:t>
            </a:r>
            <a:endParaRPr b="0" i="0" sz="1400" u="none" cap="none" strike="noStrike">
              <a:latin typeface="Cambria"/>
              <a:ea typeface="Cambria"/>
              <a:cs typeface="Cambria"/>
              <a:sym typeface="Cambria"/>
            </a:endParaRPr>
          </a:p>
        </p:txBody>
      </p:sp>
      <p:sp>
        <p:nvSpPr>
          <p:cNvPr id="137" name="Google Shape;137;p21"/>
          <p:cNvSpPr/>
          <p:nvPr/>
        </p:nvSpPr>
        <p:spPr>
          <a:xfrm>
            <a:off x="1730880" y="944280"/>
            <a:ext cx="666360" cy="744120"/>
          </a:xfrm>
          <a:prstGeom prst="star6">
            <a:avLst>
              <a:gd fmla="val 28868" name="adj"/>
              <a:gd fmla="val 115470" name="hf"/>
            </a:avLst>
          </a:prstGeom>
          <a:solidFill>
            <a:srgbClr val="9FC5E8"/>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741B47"/>
                </a:solidFill>
                <a:latin typeface="Lobster"/>
                <a:ea typeface="Lobster"/>
                <a:cs typeface="Lobster"/>
                <a:sym typeface="Lobster"/>
              </a:rPr>
              <a:t>1</a:t>
            </a:r>
            <a:endParaRPr b="0" i="0" sz="3000" u="none" cap="none" strike="noStrike">
              <a:latin typeface="Cambria"/>
              <a:ea typeface="Cambria"/>
              <a:cs typeface="Cambria"/>
              <a:sym typeface="Cambria"/>
            </a:endParaRPr>
          </a:p>
        </p:txBody>
      </p:sp>
      <p:sp>
        <p:nvSpPr>
          <p:cNvPr id="138" name="Google Shape;138;p21"/>
          <p:cNvSpPr/>
          <p:nvPr/>
        </p:nvSpPr>
        <p:spPr>
          <a:xfrm>
            <a:off x="5868000" y="703440"/>
            <a:ext cx="666300" cy="744000"/>
          </a:xfrm>
          <a:prstGeom prst="star6">
            <a:avLst>
              <a:gd fmla="val 28868" name="adj"/>
              <a:gd fmla="val 115470" name="hf"/>
            </a:avLst>
          </a:prstGeom>
          <a:solidFill>
            <a:srgbClr val="9FC5E8"/>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741B47"/>
                </a:solidFill>
                <a:latin typeface="Lobster"/>
                <a:ea typeface="Lobster"/>
                <a:cs typeface="Lobster"/>
                <a:sym typeface="Lobster"/>
              </a:rPr>
              <a:t>2</a:t>
            </a:r>
            <a:endParaRPr b="0" i="0" sz="3000" u="none" cap="none" strike="noStrike">
              <a:latin typeface="Cambria"/>
              <a:ea typeface="Cambria"/>
              <a:cs typeface="Cambria"/>
              <a:sym typeface="Cambria"/>
            </a:endParaRPr>
          </a:p>
        </p:txBody>
      </p:sp>
      <p:sp>
        <p:nvSpPr>
          <p:cNvPr id="139" name="Google Shape;139;p21"/>
          <p:cNvSpPr/>
          <p:nvPr/>
        </p:nvSpPr>
        <p:spPr>
          <a:xfrm>
            <a:off x="744120" y="2938680"/>
            <a:ext cx="666360" cy="744120"/>
          </a:xfrm>
          <a:prstGeom prst="star6">
            <a:avLst>
              <a:gd fmla="val 28868" name="adj"/>
              <a:gd fmla="val 115470" name="hf"/>
            </a:avLst>
          </a:prstGeom>
          <a:solidFill>
            <a:srgbClr val="9FC5E8"/>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741B47"/>
                </a:solidFill>
                <a:latin typeface="Lobster"/>
                <a:ea typeface="Lobster"/>
                <a:cs typeface="Lobster"/>
                <a:sym typeface="Lobster"/>
              </a:rPr>
              <a:t>3</a:t>
            </a:r>
            <a:endParaRPr b="0" i="0" sz="3000" u="none" cap="none" strike="noStrike">
              <a:latin typeface="Cambria"/>
              <a:ea typeface="Cambria"/>
              <a:cs typeface="Cambria"/>
              <a:sym typeface="Cambria"/>
            </a:endParaRPr>
          </a:p>
        </p:txBody>
      </p:sp>
      <p:sp>
        <p:nvSpPr>
          <p:cNvPr id="140" name="Google Shape;140;p21"/>
          <p:cNvSpPr/>
          <p:nvPr/>
        </p:nvSpPr>
        <p:spPr>
          <a:xfrm>
            <a:off x="5986800" y="2194200"/>
            <a:ext cx="666360" cy="744120"/>
          </a:xfrm>
          <a:prstGeom prst="star6">
            <a:avLst>
              <a:gd fmla="val 28868" name="adj"/>
              <a:gd fmla="val 115470" name="hf"/>
            </a:avLst>
          </a:prstGeom>
          <a:solidFill>
            <a:srgbClr val="9FC5E8"/>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3000" u="none" cap="none" strike="noStrike">
                <a:solidFill>
                  <a:srgbClr val="741B47"/>
                </a:solidFill>
                <a:latin typeface="Lobster"/>
                <a:ea typeface="Lobster"/>
                <a:cs typeface="Lobster"/>
                <a:sym typeface="Lobster"/>
              </a:rPr>
              <a:t>4</a:t>
            </a:r>
            <a:endParaRPr b="0" i="0" sz="3000" u="none" cap="none" strike="noStrike">
              <a:latin typeface="Cambria"/>
              <a:ea typeface="Cambria"/>
              <a:cs typeface="Cambria"/>
              <a:sym typeface="Cambria"/>
            </a:endParaRPr>
          </a:p>
        </p:txBody>
      </p:sp>
      <p:pic>
        <p:nvPicPr>
          <p:cNvPr id="126" name="Google Shape;126;p21"/>
          <p:cNvPicPr preferRelativeResize="0"/>
          <p:nvPr/>
        </p:nvPicPr>
        <p:blipFill>
          <a:blip r:embed="rId7">
            <a:alphaModFix/>
          </a:blip>
          <a:stretch>
            <a:fillRect/>
          </a:stretch>
        </p:blipFill>
        <p:spPr>
          <a:xfrm>
            <a:off x="847725" y="4230528"/>
            <a:ext cx="459143" cy="634675"/>
          </a:xfrm>
          <a:prstGeom prst="rect">
            <a:avLst/>
          </a:prstGeom>
          <a:noFill/>
          <a:ln>
            <a:noFill/>
          </a:ln>
        </p:spPr>
      </p:pic>
      <p:grpSp>
        <p:nvGrpSpPr>
          <p:cNvPr id="141" name="Google Shape;141;p21"/>
          <p:cNvGrpSpPr/>
          <p:nvPr/>
        </p:nvGrpSpPr>
        <p:grpSpPr>
          <a:xfrm>
            <a:off x="1603594" y="4115618"/>
            <a:ext cx="5724436" cy="939900"/>
            <a:chOff x="2592609" y="4180575"/>
            <a:chExt cx="5432700" cy="939900"/>
          </a:xfrm>
        </p:grpSpPr>
        <p:sp>
          <p:nvSpPr>
            <p:cNvPr id="142" name="Google Shape;142;p21"/>
            <p:cNvSpPr/>
            <p:nvPr/>
          </p:nvSpPr>
          <p:spPr>
            <a:xfrm>
              <a:off x="2592609" y="4180575"/>
              <a:ext cx="5432700" cy="939900"/>
            </a:xfrm>
            <a:prstGeom prst="roundRect">
              <a:avLst>
                <a:gd fmla="val 16667" name="adj"/>
              </a:avLst>
            </a:prstGeom>
            <a:solidFill>
              <a:srgbClr val="D0E0E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1"/>
            <p:cNvPicPr preferRelativeResize="0"/>
            <p:nvPr/>
          </p:nvPicPr>
          <p:blipFill rotWithShape="1">
            <a:blip r:embed="rId8">
              <a:alphaModFix/>
            </a:blip>
            <a:srcRect b="15340" l="0" r="0" t="9606"/>
            <a:stretch/>
          </p:blipFill>
          <p:spPr>
            <a:xfrm>
              <a:off x="6008130" y="4286438"/>
              <a:ext cx="845647" cy="634675"/>
            </a:xfrm>
            <a:prstGeom prst="rect">
              <a:avLst/>
            </a:prstGeom>
            <a:noFill/>
            <a:ln cap="flat" cmpd="sng" w="9525">
              <a:solidFill>
                <a:srgbClr val="000000"/>
              </a:solidFill>
              <a:prstDash val="solid"/>
              <a:round/>
              <a:headEnd len="sm" w="sm" type="none"/>
              <a:tailEnd len="sm" w="sm" type="none"/>
            </a:ln>
          </p:spPr>
        </p:pic>
        <p:grpSp>
          <p:nvGrpSpPr>
            <p:cNvPr id="144" name="Google Shape;144;p21"/>
            <p:cNvGrpSpPr/>
            <p:nvPr/>
          </p:nvGrpSpPr>
          <p:grpSpPr>
            <a:xfrm>
              <a:off x="2746610" y="4262145"/>
              <a:ext cx="3159984" cy="776774"/>
              <a:chOff x="2747885" y="4225220"/>
              <a:chExt cx="3159984" cy="776774"/>
            </a:xfrm>
          </p:grpSpPr>
          <p:sp>
            <p:nvSpPr>
              <p:cNvPr id="145" name="Google Shape;145;p21"/>
              <p:cNvSpPr/>
              <p:nvPr/>
            </p:nvSpPr>
            <p:spPr>
              <a:xfrm>
                <a:off x="2747885" y="4366463"/>
                <a:ext cx="1261800" cy="437700"/>
              </a:xfrm>
              <a:prstGeom prst="rect">
                <a:avLst/>
              </a:prstGeom>
              <a:solidFill>
                <a:srgbClr val="D0E0E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t>Soldadura</a:t>
                </a:r>
                <a:r>
                  <a:rPr b="0" i="0" lang="en-US" sz="1400" u="none" cap="none" strike="noStrike">
                    <a:solidFill>
                      <a:srgbClr val="000000"/>
                    </a:solidFill>
                    <a:latin typeface="Arial"/>
                    <a:ea typeface="Arial"/>
                    <a:cs typeface="Arial"/>
                    <a:sym typeface="Arial"/>
                  </a:rPr>
                  <a:t> básica  </a:t>
                </a:r>
                <a:endParaRPr b="0" i="0" sz="1400" u="none" cap="none" strike="noStrike">
                  <a:latin typeface="Cambria"/>
                  <a:ea typeface="Cambria"/>
                  <a:cs typeface="Cambria"/>
                  <a:sym typeface="Cambria"/>
                </a:endParaRPr>
              </a:p>
            </p:txBody>
          </p:sp>
          <p:pic>
            <p:nvPicPr>
              <p:cNvPr id="146" name="Google Shape;146;p21"/>
              <p:cNvPicPr preferRelativeResize="0"/>
              <p:nvPr/>
            </p:nvPicPr>
            <p:blipFill rotWithShape="1">
              <a:blip r:embed="rId9">
                <a:alphaModFix/>
              </a:blip>
              <a:srcRect b="0" l="0" r="0" t="0"/>
              <a:stretch/>
            </p:blipFill>
            <p:spPr>
              <a:xfrm rot="3581407">
                <a:off x="3610517" y="4510647"/>
                <a:ext cx="779385" cy="205919"/>
              </a:xfrm>
              <a:prstGeom prst="rect">
                <a:avLst/>
              </a:prstGeom>
              <a:noFill/>
              <a:ln>
                <a:noFill/>
              </a:ln>
            </p:spPr>
          </p:pic>
          <p:sp>
            <p:nvSpPr>
              <p:cNvPr id="147" name="Google Shape;147;p21"/>
              <p:cNvSpPr/>
              <p:nvPr/>
            </p:nvSpPr>
            <p:spPr>
              <a:xfrm>
                <a:off x="4285768" y="4366435"/>
                <a:ext cx="1622100" cy="437700"/>
              </a:xfrm>
              <a:prstGeom prst="rect">
                <a:avLst/>
              </a:prstGeom>
              <a:solidFill>
                <a:srgbClr val="D0E0E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registro de datos online (</a:t>
                </a:r>
                <a:r>
                  <a:rPr lang="en-US"/>
                  <a:t>NodeMCU</a:t>
                </a:r>
                <a:r>
                  <a:rPr b="0" i="0" lang="en-US" sz="1400" u="none" cap="none" strike="noStrike">
                    <a:solidFill>
                      <a:srgbClr val="000000"/>
                    </a:solidFill>
                    <a:latin typeface="Arial"/>
                    <a:ea typeface="Arial"/>
                    <a:cs typeface="Arial"/>
                    <a:sym typeface="Arial"/>
                  </a:rPr>
                  <a:t>)</a:t>
                </a:r>
                <a:endParaRPr b="0" i="0" sz="1400" u="none" cap="none" strike="noStrike">
                  <a:latin typeface="Cambria"/>
                  <a:ea typeface="Cambria"/>
                  <a:cs typeface="Cambria"/>
                  <a:sym typeface="Cambria"/>
                </a:endParaRPr>
              </a:p>
            </p:txBody>
          </p:sp>
        </p:grpSp>
      </p:grpSp>
      <p:sp>
        <p:nvSpPr>
          <p:cNvPr id="148" name="Google Shape;148;p21"/>
          <p:cNvSpPr txBox="1"/>
          <p:nvPr/>
        </p:nvSpPr>
        <p:spPr>
          <a:xfrm>
            <a:off x="6360775" y="4068900"/>
            <a:ext cx="9102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t>...</a:t>
            </a:r>
            <a:endParaRPr sz="4800"/>
          </a:p>
        </p:txBody>
      </p:sp>
      <p:pic>
        <p:nvPicPr>
          <p:cNvPr id="127" name="Google Shape;127;p21"/>
          <p:cNvPicPr preferRelativeResize="0"/>
          <p:nvPr/>
        </p:nvPicPr>
        <p:blipFill>
          <a:blip r:embed="rId10">
            <a:alphaModFix/>
          </a:blip>
          <a:stretch>
            <a:fillRect/>
          </a:stretch>
        </p:blipFill>
        <p:spPr>
          <a:xfrm>
            <a:off x="8161375" y="4303262"/>
            <a:ext cx="517800" cy="51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7933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7200">
                <a:latin typeface="Caveat"/>
                <a:ea typeface="Caveat"/>
                <a:cs typeface="Caveat"/>
                <a:sym typeface="Caveat"/>
              </a:rPr>
              <a:t>Caída</a:t>
            </a:r>
            <a:endParaRPr sz="7200">
              <a:latin typeface="Caveat"/>
              <a:ea typeface="Caveat"/>
              <a:cs typeface="Caveat"/>
              <a:sym typeface="Caveat"/>
            </a:endParaRPr>
          </a:p>
          <a:p>
            <a:pPr indent="0" lvl="0" marL="0" rtl="0" algn="ctr">
              <a:spcBef>
                <a:spcPts val="0"/>
              </a:spcBef>
              <a:spcAft>
                <a:spcPts val="0"/>
              </a:spcAft>
              <a:buNone/>
            </a:pPr>
            <a:r>
              <a:rPr lang="en-US" sz="7200">
                <a:latin typeface="Caveat"/>
                <a:ea typeface="Caveat"/>
                <a:cs typeface="Caveat"/>
                <a:sym typeface="Caveat"/>
              </a:rPr>
              <a:t>Libre</a:t>
            </a:r>
            <a:endParaRPr sz="7200">
              <a:latin typeface="Caveat"/>
              <a:ea typeface="Caveat"/>
              <a:cs typeface="Caveat"/>
              <a:sym typeface="Caveat"/>
            </a:endParaRPr>
          </a:p>
        </p:txBody>
      </p:sp>
      <p:pic>
        <p:nvPicPr>
          <p:cNvPr id="154" name="Google Shape;154;p22"/>
          <p:cNvPicPr preferRelativeResize="0"/>
          <p:nvPr/>
        </p:nvPicPr>
        <p:blipFill>
          <a:blip r:embed="rId3">
            <a:alphaModFix/>
          </a:blip>
          <a:stretch>
            <a:fillRect/>
          </a:stretch>
        </p:blipFill>
        <p:spPr>
          <a:xfrm>
            <a:off x="1866325" y="1239050"/>
            <a:ext cx="2497950" cy="26654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nvSpPr>
        <p:spPr>
          <a:xfrm>
            <a:off x="311760" y="282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Ejemplo </a:t>
            </a:r>
            <a:r>
              <a:rPr lang="en-US" sz="2800"/>
              <a:t>1</a:t>
            </a:r>
            <a:r>
              <a:rPr b="0" i="0" lang="en-US" sz="2800" u="none" cap="none" strike="noStrike">
                <a:solidFill>
                  <a:srgbClr val="000000"/>
                </a:solidFill>
                <a:latin typeface="Arial"/>
                <a:ea typeface="Arial"/>
                <a:cs typeface="Arial"/>
                <a:sym typeface="Arial"/>
              </a:rPr>
              <a:t>: caída libre (</a:t>
            </a:r>
            <a:r>
              <a:rPr lang="en-US" sz="2800"/>
              <a:t>vídeo</a:t>
            </a:r>
            <a:r>
              <a:rPr b="0" i="0" lang="en-US" sz="2800" u="none" cap="none" strike="noStrike">
                <a:solidFill>
                  <a:srgbClr val="000000"/>
                </a:solidFill>
                <a:latin typeface="Arial"/>
                <a:ea typeface="Arial"/>
                <a:cs typeface="Arial"/>
                <a:sym typeface="Arial"/>
              </a:rPr>
              <a:t>)</a:t>
            </a:r>
            <a:endParaRPr b="0" i="0" sz="2800" u="none" cap="none" strike="noStrike">
              <a:solidFill>
                <a:srgbClr val="000000"/>
              </a:solidFill>
              <a:latin typeface="Arial"/>
              <a:ea typeface="Arial"/>
              <a:cs typeface="Arial"/>
              <a:sym typeface="Arial"/>
            </a:endParaRPr>
          </a:p>
        </p:txBody>
      </p:sp>
      <p:pic>
        <p:nvPicPr>
          <p:cNvPr id="160" name="Google Shape;160;p23"/>
          <p:cNvPicPr preferRelativeResize="0"/>
          <p:nvPr/>
        </p:nvPicPr>
        <p:blipFill>
          <a:blip r:embed="rId3">
            <a:alphaModFix/>
          </a:blip>
          <a:stretch>
            <a:fillRect/>
          </a:stretch>
        </p:blipFill>
        <p:spPr>
          <a:xfrm>
            <a:off x="1074650" y="1255210"/>
            <a:ext cx="2819400" cy="2819400"/>
          </a:xfrm>
          <a:prstGeom prst="rect">
            <a:avLst/>
          </a:prstGeom>
          <a:noFill/>
          <a:ln cap="flat" cmpd="sng" w="76200">
            <a:solidFill>
              <a:srgbClr val="1155CC"/>
            </a:solidFill>
            <a:prstDash val="solid"/>
            <a:round/>
            <a:headEnd len="sm" w="sm" type="none"/>
            <a:tailEnd len="sm" w="sm" type="none"/>
          </a:ln>
        </p:spPr>
      </p:pic>
      <p:pic>
        <p:nvPicPr>
          <p:cNvPr descr="Este vídeo cuenta cómo realizar un experimento de caída libre usando ARDUINO, de forma que sabiendo la distancia entre dos puntos, conocida, podré calcular el tiempo que tarda un móvil en pasar por dos sensores y, por tanto, calcular el valor de la aceleración de la gravedad g=9.8m/s2" id="161" name="Google Shape;161;p23" title="Caída libre con ARDUINO (STEM)">
            <a:hlinkClick r:id="rId4"/>
          </p:cNvPr>
          <p:cNvPicPr preferRelativeResize="0"/>
          <p:nvPr/>
        </p:nvPicPr>
        <p:blipFill>
          <a:blip r:embed="rId5">
            <a:alphaModFix/>
          </a:blip>
          <a:stretch>
            <a:fillRect/>
          </a:stretch>
        </p:blipFill>
        <p:spPr>
          <a:xfrm>
            <a:off x="4374225" y="1220725"/>
            <a:ext cx="3851134" cy="2888350"/>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0000FF"/>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